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66"/>
  </p:notesMasterIdLst>
  <p:handoutMasterIdLst>
    <p:handoutMasterId r:id="rId67"/>
  </p:handout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83" r:id="rId20"/>
    <p:sldId id="279" r:id="rId21"/>
    <p:sldId id="280" r:id="rId22"/>
    <p:sldId id="281" r:id="rId23"/>
    <p:sldId id="282" r:id="rId24"/>
    <p:sldId id="287" r:id="rId25"/>
    <p:sldId id="284" r:id="rId26"/>
    <p:sldId id="285" r:id="rId27"/>
    <p:sldId id="286"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7" r:id="rId47"/>
    <p:sldId id="308" r:id="rId48"/>
    <p:sldId id="309" r:id="rId49"/>
    <p:sldId id="310" r:id="rId50"/>
    <p:sldId id="311" r:id="rId51"/>
    <p:sldId id="313" r:id="rId52"/>
    <p:sldId id="312" r:id="rId53"/>
    <p:sldId id="314" r:id="rId54"/>
    <p:sldId id="315" r:id="rId55"/>
    <p:sldId id="316" r:id="rId56"/>
    <p:sldId id="322" r:id="rId57"/>
    <p:sldId id="317" r:id="rId58"/>
    <p:sldId id="318" r:id="rId59"/>
    <p:sldId id="319" r:id="rId60"/>
    <p:sldId id="320" r:id="rId61"/>
    <p:sldId id="321" r:id="rId62"/>
    <p:sldId id="327" r:id="rId63"/>
    <p:sldId id="324" r:id="rId64"/>
    <p:sldId id="326" r:id="rId65"/>
  </p:sldIdLst>
  <p:sldSz cx="12192000" cy="6858000"/>
  <p:notesSz cx="6858000" cy="9144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0" d="100"/>
          <a:sy n="60" d="100"/>
        </p:scale>
        <p:origin x="96" y="1548"/>
      </p:cViewPr>
      <p:guideLst/>
    </p:cSldViewPr>
  </p:slideViewPr>
  <p:notesTextViewPr>
    <p:cViewPr>
      <p:scale>
        <a:sx n="1" d="1"/>
        <a:sy n="1" d="1"/>
      </p:scale>
      <p:origin x="0" y="0"/>
    </p:cViewPr>
  </p:notesTextViewPr>
  <p:notesViewPr>
    <p:cSldViewPr snapToGrid="0">
      <p:cViewPr varScale="1">
        <p:scale>
          <a:sx n="83" d="100"/>
          <a:sy n="83" d="100"/>
        </p:scale>
        <p:origin x="3078" y="9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F9AB3C5C-A75D-43C0-8FA2-643EDF523D8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A1F50F4B-5406-4701-9D90-3E3D78C01A5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E30AC1F-95ED-4FF9-A878-CD867CF1D73C}" type="datetime1">
              <a:rPr lang="de-DE" smtClean="0"/>
              <a:t>18.05.2022</a:t>
            </a:fld>
            <a:endParaRPr lang="de-DE"/>
          </a:p>
        </p:txBody>
      </p:sp>
      <p:sp>
        <p:nvSpPr>
          <p:cNvPr id="4" name="Fußzeilenplatzhalter 3">
            <a:extLst>
              <a:ext uri="{FF2B5EF4-FFF2-40B4-BE49-F238E27FC236}">
                <a16:creationId xmlns:a16="http://schemas.microsoft.com/office/drawing/2014/main" id="{74F34784-96D7-4708-9E76-80C5C439765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A9AAAF71-36F7-497D-8D2B-5E71A8794E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FC202A-38FC-4D2E-B4C0-F85CDB2E4F2C}" type="slidenum">
              <a:rPr lang="de-DE" smtClean="0"/>
              <a:t>‹Nr.›</a:t>
            </a:fld>
            <a:endParaRPr lang="de-DE"/>
          </a:p>
        </p:txBody>
      </p:sp>
    </p:spTree>
    <p:extLst>
      <p:ext uri="{BB962C8B-B14F-4D97-AF65-F5344CB8AC3E}">
        <p14:creationId xmlns:p14="http://schemas.microsoft.com/office/powerpoint/2010/main" val="4103700611"/>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jpg>
</file>

<file path=ppt/media/image12.png>
</file>

<file path=ppt/media/image13.png>
</file>

<file path=ppt/media/image14.png>
</file>

<file path=ppt/media/image15.jp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684E2C5-3EBE-4817-873F-CFCB52E5F8AB}" type="datetime1">
              <a:rPr lang="de-DE" noProof="0" smtClean="0"/>
              <a:t>18.05.2022</a:t>
            </a:fld>
            <a:endParaRPr lang="de-DE" noProof="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de-DE" noProof="0" smtClean="0"/>
              <a:t>‹Nr.›</a:t>
            </a:fld>
            <a:endParaRPr lang="de-DE"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C275CD8D-B1D9-4658-A4F0-38CA8D83ED5D}" type="slidenum">
              <a:rPr lang="de-DE" smtClean="0"/>
              <a:t>1</a:t>
            </a:fld>
            <a:endParaRPr lang="de-DE"/>
          </a:p>
        </p:txBody>
      </p:sp>
    </p:spTree>
    <p:extLst>
      <p:ext uri="{BB962C8B-B14F-4D97-AF65-F5344CB8AC3E}">
        <p14:creationId xmlns:p14="http://schemas.microsoft.com/office/powerpoint/2010/main" val="1610939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C275CD8D-B1D9-4658-A4F0-38CA8D83ED5D}" type="slidenum">
              <a:rPr lang="de-DE" smtClean="0"/>
              <a:t>2</a:t>
            </a:fld>
            <a:endParaRPr lang="de-DE"/>
          </a:p>
        </p:txBody>
      </p:sp>
    </p:spTree>
    <p:extLst>
      <p:ext uri="{BB962C8B-B14F-4D97-AF65-F5344CB8AC3E}">
        <p14:creationId xmlns:p14="http://schemas.microsoft.com/office/powerpoint/2010/main" val="19819583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66" name="Bild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uppe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hteck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ihand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ihand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hteck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ihand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ihand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ihand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ihand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ihand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ihand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ihand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ihand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ihand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ihand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ihand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ihand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ihand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ihand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ihand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ihand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ihand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ihand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ihand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ihand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ihand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ihand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ihand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ihand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hteck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ihand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ihand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ihand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ihand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ihand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ihand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ihand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ihand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ihand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ihand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ihand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hteck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ihand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ihand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ihand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ihand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ihand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ihand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ihand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ihand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ihand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ihand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ihand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ihand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ihand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el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de-DE" noProof="0"/>
              <a:t>Titelmasterformat durch Klicken bearbeiten</a:t>
            </a:r>
          </a:p>
        </p:txBody>
      </p:sp>
      <p:sp>
        <p:nvSpPr>
          <p:cNvPr id="3" name="Untertitel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4" name="Datumsplatzhalter 3"/>
          <p:cNvSpPr>
            <a:spLocks noGrp="1"/>
          </p:cNvSpPr>
          <p:nvPr>
            <p:ph type="dt" sz="half" idx="10"/>
          </p:nvPr>
        </p:nvSpPr>
        <p:spPr>
          <a:xfrm>
            <a:off x="7077511" y="5410201"/>
            <a:ext cx="2743200" cy="365125"/>
          </a:xfrm>
        </p:spPr>
        <p:txBody>
          <a:bodyPr rtlCol="0"/>
          <a:lstStyle/>
          <a:p>
            <a:pPr rtl="0"/>
            <a:fld id="{8084A77A-73C1-4999-93F2-9EFE16CCE315}" type="datetime1">
              <a:rPr lang="de-DE" noProof="0" smtClean="0"/>
              <a:t>18.05.2022</a:t>
            </a:fld>
            <a:endParaRPr lang="de-DE" noProof="0"/>
          </a:p>
        </p:txBody>
      </p:sp>
      <p:sp>
        <p:nvSpPr>
          <p:cNvPr id="5" name="Fußzeilenplatzhalter 4"/>
          <p:cNvSpPr>
            <a:spLocks noGrp="1"/>
          </p:cNvSpPr>
          <p:nvPr>
            <p:ph type="ftr" sz="quarter" idx="11"/>
          </p:nvPr>
        </p:nvSpPr>
        <p:spPr>
          <a:xfrm>
            <a:off x="1876424" y="5410201"/>
            <a:ext cx="5124886" cy="365125"/>
          </a:xfrm>
        </p:spPr>
        <p:txBody>
          <a:bodyPr rtlCol="0"/>
          <a:lstStyle/>
          <a:p>
            <a:pPr rtl="0"/>
            <a:endParaRPr lang="de-DE" noProof="0"/>
          </a:p>
        </p:txBody>
      </p:sp>
      <p:sp>
        <p:nvSpPr>
          <p:cNvPr id="6" name="Foliennummernplatzhalter 5"/>
          <p:cNvSpPr>
            <a:spLocks noGrp="1"/>
          </p:cNvSpPr>
          <p:nvPr>
            <p:ph type="sldNum" sz="quarter" idx="12"/>
          </p:nvPr>
        </p:nvSpPr>
        <p:spPr>
          <a:xfrm>
            <a:off x="9896911" y="5410199"/>
            <a:ext cx="771089" cy="365125"/>
          </a:xfrm>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de-DE" noProof="0"/>
              <a:t>Titelmasterformat durch Klicken bearbeiten</a:t>
            </a:r>
          </a:p>
        </p:txBody>
      </p:sp>
      <p:sp>
        <p:nvSpPr>
          <p:cNvPr id="3" name="Bildplatzhalter 2"/>
          <p:cNvSpPr>
            <a:spLocks noGrp="1" noChangeAspect="1"/>
          </p:cNvSpPr>
          <p:nvPr>
            <p:ph type="pic" idx="1" hasCustomPrompt="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de-DE" noProof="0"/>
              <a:t>Klicken Sie, um ein Bild hinzuzufügen.</a:t>
            </a:r>
          </a:p>
        </p:txBody>
      </p:sp>
      <p:sp>
        <p:nvSpPr>
          <p:cNvPr id="4" name="Textplatzhalter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D2B4F2FA-E8F5-4222-9266-C93E5338A140}"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de-DE" noProof="0"/>
              <a:t>Titelmasterformat durch Klicken bearbeiten</a:t>
            </a:r>
          </a:p>
        </p:txBody>
      </p:sp>
      <p:sp>
        <p:nvSpPr>
          <p:cNvPr id="4" name="Textplatzhalter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C9BAB0BC-8BB9-43B4-95F0-B6370B73026A}"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446212" y="609599"/>
            <a:ext cx="9302752" cy="2748429"/>
          </a:xfrm>
        </p:spPr>
        <p:txBody>
          <a:bodyPr rtlCol="0" anchor="ctr">
            <a:normAutofit/>
          </a:bodyPr>
          <a:lstStyle>
            <a:lvl1pPr>
              <a:defRPr sz="3600"/>
            </a:lvl1pPr>
          </a:lstStyle>
          <a:p>
            <a:pPr rtl="0"/>
            <a:r>
              <a:rPr lang="de-DE" noProof="0"/>
              <a:t>Titelmasterformat durch Klicken bearbeiten</a:t>
            </a:r>
          </a:p>
        </p:txBody>
      </p:sp>
      <p:sp>
        <p:nvSpPr>
          <p:cNvPr id="12" name="Textplatzhalter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4" name="Textplatzhalter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E6E36DF1-2FEC-445D-A583-B3EA37ED395C}"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
        <p:nvSpPr>
          <p:cNvPr id="60" name="Textfeld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a:solidFill>
                  <a:schemeClr val="tx1"/>
                </a:solidFill>
                <a:effectLst/>
              </a:rPr>
              <a:t>"</a:t>
            </a:r>
          </a:p>
        </p:txBody>
      </p:sp>
      <p:sp>
        <p:nvSpPr>
          <p:cNvPr id="61" name="Textfeld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Visitenkart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de-DE" noProof="0"/>
              <a:t>Titelmasterformat durch Klicken bearbeiten</a:t>
            </a:r>
          </a:p>
        </p:txBody>
      </p:sp>
      <p:sp>
        <p:nvSpPr>
          <p:cNvPr id="4" name="Textplatzhalter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 durch Klicken bearbeiten</a:t>
            </a:r>
          </a:p>
        </p:txBody>
      </p:sp>
      <p:sp>
        <p:nvSpPr>
          <p:cNvPr id="5" name="Datumsplatzhalter 4"/>
          <p:cNvSpPr>
            <a:spLocks noGrp="1"/>
          </p:cNvSpPr>
          <p:nvPr>
            <p:ph type="dt" sz="half" idx="10"/>
          </p:nvPr>
        </p:nvSpPr>
        <p:spPr/>
        <p:txBody>
          <a:bodyPr rtlCol="0"/>
          <a:lstStyle/>
          <a:p>
            <a:pPr rtl="0"/>
            <a:fld id="{8C100B51-890E-4A9A-BDE1-5EADD4CFCB1A}"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spaltig">
    <p:spTree>
      <p:nvGrpSpPr>
        <p:cNvPr id="1" name=""/>
        <p:cNvGrpSpPr/>
        <p:nvPr/>
      </p:nvGrpSpPr>
      <p:grpSpPr>
        <a:xfrm>
          <a:off x="0" y="0"/>
          <a:ext cx="0" cy="0"/>
          <a:chOff x="0" y="0"/>
          <a:chExt cx="0" cy="0"/>
        </a:xfrm>
      </p:grpSpPr>
      <p:sp>
        <p:nvSpPr>
          <p:cNvPr id="15" name="Titel 1"/>
          <p:cNvSpPr>
            <a:spLocks noGrp="1"/>
          </p:cNvSpPr>
          <p:nvPr>
            <p:ph type="title" hasCustomPrompt="1"/>
          </p:nvPr>
        </p:nvSpPr>
        <p:spPr>
          <a:xfrm>
            <a:off x="1141413" y="609600"/>
            <a:ext cx="9905998" cy="1905000"/>
          </a:xfrm>
        </p:spPr>
        <p:txBody>
          <a:bodyPr rtlCol="0"/>
          <a:lstStyle/>
          <a:p>
            <a:pPr rtl="0"/>
            <a:r>
              <a:rPr lang="de-DE" noProof="0"/>
              <a:t>Titelmasterformat durch Klicken bearbeiten</a:t>
            </a:r>
          </a:p>
        </p:txBody>
      </p:sp>
      <p:sp>
        <p:nvSpPr>
          <p:cNvPr id="7" name="Textplatzhalter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8" name="Textplatzhalter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9" name="Textplatzhalter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0" name="Textplatzhalter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11" name="Textplatzhalter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2" name="Textplatzhalter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3" name="Datumsplatzhalter 2"/>
          <p:cNvSpPr>
            <a:spLocks noGrp="1"/>
          </p:cNvSpPr>
          <p:nvPr>
            <p:ph type="dt" sz="half" idx="10"/>
          </p:nvPr>
        </p:nvSpPr>
        <p:spPr/>
        <p:txBody>
          <a:bodyPr rtlCol="0"/>
          <a:lstStyle/>
          <a:p>
            <a:pPr rtl="0"/>
            <a:fld id="{E4F8231C-A0AB-415C-9B3A-7BEA00149F24}"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n">
    <p:spTree>
      <p:nvGrpSpPr>
        <p:cNvPr id="1" name=""/>
        <p:cNvGrpSpPr/>
        <p:nvPr/>
      </p:nvGrpSpPr>
      <p:grpSpPr>
        <a:xfrm>
          <a:off x="0" y="0"/>
          <a:ext cx="0" cy="0"/>
          <a:chOff x="0" y="0"/>
          <a:chExt cx="0" cy="0"/>
        </a:xfrm>
      </p:grpSpPr>
      <p:sp>
        <p:nvSpPr>
          <p:cNvPr id="30" name="Titel 1"/>
          <p:cNvSpPr>
            <a:spLocks noGrp="1"/>
          </p:cNvSpPr>
          <p:nvPr>
            <p:ph type="title" hasCustomPrompt="1"/>
          </p:nvPr>
        </p:nvSpPr>
        <p:spPr>
          <a:xfrm>
            <a:off x="1141411" y="609600"/>
            <a:ext cx="9905999" cy="1905000"/>
          </a:xfrm>
        </p:spPr>
        <p:txBody>
          <a:bodyPr rtlCol="0"/>
          <a:lstStyle/>
          <a:p>
            <a:pPr rtl="0"/>
            <a:r>
              <a:rPr lang="de-DE" noProof="0"/>
              <a:t>Titelmasterformat durch Klicken bearbeiten</a:t>
            </a:r>
          </a:p>
        </p:txBody>
      </p:sp>
      <p:sp>
        <p:nvSpPr>
          <p:cNvPr id="19" name="Textplatzhalter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20" name="Bildplatzhalter 2"/>
          <p:cNvSpPr>
            <a:spLocks noGrp="1" noChangeAspect="1"/>
          </p:cNvSpPr>
          <p:nvPr>
            <p:ph type="pic" idx="15" hasCustomPrompt="1"/>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1" name="Textplatzhalter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22" name="Textplatzhalter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23" name="Bildplatzhalter 2"/>
          <p:cNvSpPr>
            <a:spLocks noGrp="1" noChangeAspect="1"/>
          </p:cNvSpPr>
          <p:nvPr>
            <p:ph type="pic" idx="21" hasCustomPrompt="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4" name="Textplatzhalter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25" name="Textplatzhalter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26" name="Bildplatzhalter 2"/>
          <p:cNvSpPr>
            <a:spLocks noGrp="1" noChangeAspect="1"/>
          </p:cNvSpPr>
          <p:nvPr>
            <p:ph type="pic" idx="22" hasCustomPrompt="1"/>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Klicken Sie, um ein Bild hinzuzufügen.</a:t>
            </a:r>
          </a:p>
        </p:txBody>
      </p:sp>
      <p:sp>
        <p:nvSpPr>
          <p:cNvPr id="27" name="Textplatzhalter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durch Klicken bearbeiten</a:t>
            </a:r>
          </a:p>
        </p:txBody>
      </p:sp>
      <p:sp>
        <p:nvSpPr>
          <p:cNvPr id="3" name="Datumsplatzhalter 2"/>
          <p:cNvSpPr>
            <a:spLocks noGrp="1"/>
          </p:cNvSpPr>
          <p:nvPr>
            <p:ph type="dt" sz="half" idx="10"/>
          </p:nvPr>
        </p:nvSpPr>
        <p:spPr/>
        <p:txBody>
          <a:bodyPr rtlCol="0"/>
          <a:lstStyle/>
          <a:p>
            <a:pPr rtl="0"/>
            <a:fld id="{CF6559C5-5F33-4BE2-AE9A-9D9AADD3BEEC}"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p:txBody>
          <a:bodyPr vert="eaVert" rtlCol="0" anchor="t"/>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213B030E-C2CB-4519-ADBA-3325703097BC}"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042400" y="609599"/>
            <a:ext cx="2005011" cy="5181601"/>
          </a:xfrm>
        </p:spPr>
        <p:txBody>
          <a:bodyPr vert="eaVert"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a:xfrm>
            <a:off x="1141410" y="609599"/>
            <a:ext cx="7748590" cy="5181601"/>
          </a:xfrm>
        </p:spPr>
        <p:txBody>
          <a:bodyPr vert="eaVert"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F38E2DF4-0B06-439B-A894-48EB9F929541}"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Inhaltsplatzhalter 2"/>
          <p:cNvSpPr>
            <a:spLocks noGrp="1"/>
          </p:cNvSpPr>
          <p:nvPr>
            <p:ph idx="1" hasCustomPrompt="1"/>
          </p:nvPr>
        </p:nvSpPr>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C484FA09-FA2A-4E1B-B280-39B4D9C664AC}"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de-DE" noProof="0"/>
              <a:t>Titelmasterformat durch Klicken bearbeiten</a:t>
            </a:r>
          </a:p>
        </p:txBody>
      </p:sp>
      <p:sp>
        <p:nvSpPr>
          <p:cNvPr id="3" name="Textplatzhalter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noProof="0"/>
              <a:t>Textmasterformate durch Klicken bearbeiten</a:t>
            </a:r>
          </a:p>
        </p:txBody>
      </p:sp>
      <p:sp>
        <p:nvSpPr>
          <p:cNvPr id="4" name="Datumsplatzhalter 3"/>
          <p:cNvSpPr>
            <a:spLocks noGrp="1"/>
          </p:cNvSpPr>
          <p:nvPr>
            <p:ph type="dt" sz="half" idx="10"/>
          </p:nvPr>
        </p:nvSpPr>
        <p:spPr/>
        <p:txBody>
          <a:bodyPr rtlCol="0"/>
          <a:lstStyle/>
          <a:p>
            <a:pPr rtl="0"/>
            <a:fld id="{F2D321FC-10AD-488A-8926-CD06F9556284}" type="datetime1">
              <a:rPr lang="de-DE" noProof="0" smtClean="0"/>
              <a:t>18.05.2022</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Inhaltsplatzhalter 2"/>
          <p:cNvSpPr>
            <a:spLocks noGrp="1"/>
          </p:cNvSpPr>
          <p:nvPr>
            <p:ph sz="half" idx="1" hasCustomPrompt="1"/>
          </p:nvPr>
        </p:nvSpPr>
        <p:spPr>
          <a:xfrm>
            <a:off x="1141410" y="2249486"/>
            <a:ext cx="4878389" cy="3541714"/>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p:cNvSpPr>
            <a:spLocks noGrp="1"/>
          </p:cNvSpPr>
          <p:nvPr>
            <p:ph sz="half" idx="2" hasCustomPrompt="1"/>
          </p:nvPr>
        </p:nvSpPr>
        <p:spPr>
          <a:xfrm>
            <a:off x="6172200" y="2249486"/>
            <a:ext cx="4875211" cy="3541714"/>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Datumsplatzhalter 4"/>
          <p:cNvSpPr>
            <a:spLocks noGrp="1"/>
          </p:cNvSpPr>
          <p:nvPr>
            <p:ph type="dt" sz="half" idx="10"/>
          </p:nvPr>
        </p:nvSpPr>
        <p:spPr/>
        <p:txBody>
          <a:bodyPr rtlCol="0"/>
          <a:lstStyle/>
          <a:p>
            <a:pPr rtl="0"/>
            <a:fld id="{2C3B1F76-7069-4DA7-A24B-6492E3D1FF46}"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1" y="619126"/>
            <a:ext cx="9906000" cy="1477961"/>
          </a:xfrm>
        </p:spPr>
        <p:txBody>
          <a:bodyPr rtlCol="0"/>
          <a:lstStyle/>
          <a:p>
            <a:pPr rtl="0"/>
            <a:r>
              <a:rPr lang="de-DE" noProof="0"/>
              <a:t>Titelmasterformat durch Klicken bearbeiten</a:t>
            </a:r>
          </a:p>
        </p:txBody>
      </p:sp>
      <p:sp>
        <p:nvSpPr>
          <p:cNvPr id="3" name="Textplatzhalter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4" name="Inhaltsplatzhalter 3"/>
          <p:cNvSpPr>
            <a:spLocks noGrp="1"/>
          </p:cNvSpPr>
          <p:nvPr>
            <p:ph sz="half" idx="2" hasCustomPrompt="1"/>
          </p:nvPr>
        </p:nvSpPr>
        <p:spPr>
          <a:xfrm>
            <a:off x="1141410" y="3073397"/>
            <a:ext cx="4878391" cy="2717801"/>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6" name="Inhaltsplatzhalter 5"/>
          <p:cNvSpPr>
            <a:spLocks noGrp="1"/>
          </p:cNvSpPr>
          <p:nvPr>
            <p:ph sz="quarter" idx="4" hasCustomPrompt="1"/>
          </p:nvPr>
        </p:nvSpPr>
        <p:spPr>
          <a:xfrm>
            <a:off x="6172200" y="3073397"/>
            <a:ext cx="4875210" cy="2717801"/>
          </a:xfrm>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7" name="Datumsplatzhalter 6"/>
          <p:cNvSpPr>
            <a:spLocks noGrp="1"/>
          </p:cNvSpPr>
          <p:nvPr>
            <p:ph type="dt" sz="half" idx="10"/>
          </p:nvPr>
        </p:nvSpPr>
        <p:spPr/>
        <p:txBody>
          <a:bodyPr rtlCol="0"/>
          <a:lstStyle/>
          <a:p>
            <a:pPr rtl="0"/>
            <a:fld id="{9D00C778-918F-4D7A-B80E-56312F73E6FF}" type="datetime1">
              <a:rPr lang="de-DE" noProof="0" smtClean="0"/>
              <a:t>18.05.2022</a:t>
            </a:fld>
            <a:endParaRPr lang="de-DE" noProof="0"/>
          </a:p>
        </p:txBody>
      </p:sp>
      <p:sp>
        <p:nvSpPr>
          <p:cNvPr id="8" name="Fußzeilenplatzhalter 7"/>
          <p:cNvSpPr>
            <a:spLocks noGrp="1"/>
          </p:cNvSpPr>
          <p:nvPr>
            <p:ph type="ftr" sz="quarter" idx="11"/>
          </p:nvPr>
        </p:nvSpPr>
        <p:spPr/>
        <p:txBody>
          <a:bodyPr rtlCol="0"/>
          <a:lstStyle/>
          <a:p>
            <a:pPr rtl="0"/>
            <a:endParaRPr lang="de-DE" noProof="0"/>
          </a:p>
        </p:txBody>
      </p:sp>
      <p:sp>
        <p:nvSpPr>
          <p:cNvPr id="9" name="Foliennummernplatzhalter 8"/>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noProof="0"/>
              <a:t>Titelmasterformat durch Klicken bearbeiten</a:t>
            </a:r>
          </a:p>
        </p:txBody>
      </p:sp>
      <p:sp>
        <p:nvSpPr>
          <p:cNvPr id="3" name="Datumsplatzhalter 2"/>
          <p:cNvSpPr>
            <a:spLocks noGrp="1"/>
          </p:cNvSpPr>
          <p:nvPr>
            <p:ph type="dt" sz="half" idx="10"/>
          </p:nvPr>
        </p:nvSpPr>
        <p:spPr/>
        <p:txBody>
          <a:bodyPr rtlCol="0"/>
          <a:lstStyle/>
          <a:p>
            <a:pPr rtl="0"/>
            <a:fld id="{D5BA8BE4-656B-4979-938E-26079A8FEDED}" type="datetime1">
              <a:rPr lang="de-DE" noProof="0" smtClean="0"/>
              <a:t>18.05.2022</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rtlCol="0"/>
          <a:lstStyle/>
          <a:p>
            <a:pPr rtl="0"/>
            <a:fld id="{B7BB4F64-B5B8-4FA0-B071-85D41774CCA5}" type="datetime1">
              <a:rPr lang="de-DE" noProof="0" smtClean="0"/>
              <a:t>18.05.2022</a:t>
            </a:fld>
            <a:endParaRPr lang="de-DE" noProof="0"/>
          </a:p>
        </p:txBody>
      </p:sp>
      <p:sp>
        <p:nvSpPr>
          <p:cNvPr id="3" name="Fußzeilenplatzhalter 2"/>
          <p:cNvSpPr>
            <a:spLocks noGrp="1"/>
          </p:cNvSpPr>
          <p:nvPr>
            <p:ph type="ftr" sz="quarter" idx="11"/>
          </p:nvPr>
        </p:nvSpPr>
        <p:spPr/>
        <p:txBody>
          <a:bodyPr rtlCol="0"/>
          <a:lstStyle/>
          <a:p>
            <a:pPr rtl="0"/>
            <a:endParaRPr lang="de-DE" noProof="0"/>
          </a:p>
        </p:txBody>
      </p:sp>
      <p:sp>
        <p:nvSpPr>
          <p:cNvPr id="4" name="Foliennummernplatzhalter 3"/>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6705" y="609601"/>
            <a:ext cx="3856037" cy="1639884"/>
          </a:xfrm>
        </p:spPr>
        <p:txBody>
          <a:bodyPr rtlCol="0" anchor="b"/>
          <a:lstStyle>
            <a:lvl1pPr>
              <a:defRPr sz="3200"/>
            </a:lvl1pPr>
          </a:lstStyle>
          <a:p>
            <a:pPr rtl="0"/>
            <a:r>
              <a:rPr lang="de-DE" noProof="0"/>
              <a:t>Titelmasterformat durch Klicken bearbeiten</a:t>
            </a:r>
          </a:p>
        </p:txBody>
      </p:sp>
      <p:sp>
        <p:nvSpPr>
          <p:cNvPr id="3" name="Inhaltsplatzhalter 2"/>
          <p:cNvSpPr>
            <a:spLocks noGrp="1"/>
          </p:cNvSpPr>
          <p:nvPr>
            <p:ph idx="1" hasCustomPrompt="1"/>
          </p:nvPr>
        </p:nvSpPr>
        <p:spPr>
          <a:xfrm>
            <a:off x="5156200" y="592666"/>
            <a:ext cx="5891209" cy="5198534"/>
          </a:xfrm>
        </p:spPr>
        <p:txBody>
          <a:bodyPr rtlCol="0" anchor="ct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399D8754-C3FA-4305-AE60-30E177856726}"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1413" y="609600"/>
            <a:ext cx="5934508" cy="1639886"/>
          </a:xfrm>
        </p:spPr>
        <p:txBody>
          <a:bodyPr rtlCol="0" anchor="b"/>
          <a:lstStyle>
            <a:lvl1pPr>
              <a:defRPr sz="3200"/>
            </a:lvl1pPr>
          </a:lstStyle>
          <a:p>
            <a:pPr rtl="0"/>
            <a:r>
              <a:rPr lang="de-DE" noProof="0"/>
              <a:t>Titelmasterformat durch Klicken bearbeiten</a:t>
            </a:r>
          </a:p>
        </p:txBody>
      </p:sp>
      <p:sp>
        <p:nvSpPr>
          <p:cNvPr id="3" name="Bildplatzhalter 2"/>
          <p:cNvSpPr>
            <a:spLocks noGrp="1" noChangeAspect="1"/>
          </p:cNvSpPr>
          <p:nvPr>
            <p:ph type="pic" idx="1" hasCustomPrompt="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Klicken Sie, um ein Bild hinzuzufügen.</a:t>
            </a:r>
          </a:p>
        </p:txBody>
      </p:sp>
      <p:sp>
        <p:nvSpPr>
          <p:cNvPr id="4" name="Textplatzhalter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p:cNvSpPr>
            <a:spLocks noGrp="1"/>
          </p:cNvSpPr>
          <p:nvPr>
            <p:ph type="dt" sz="half" idx="10"/>
          </p:nvPr>
        </p:nvSpPr>
        <p:spPr/>
        <p:txBody>
          <a:bodyPr rtlCol="0"/>
          <a:lstStyle/>
          <a:p>
            <a:pPr rtl="0"/>
            <a:fld id="{DC40769A-6CAA-491E-A1DC-E2743D2AA36B}" type="datetime1">
              <a:rPr lang="de-DE" noProof="0" smtClean="0"/>
              <a:t>18.05.2022</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Bild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uppe 7"/>
          <p:cNvGrpSpPr/>
          <p:nvPr/>
        </p:nvGrpSpPr>
        <p:grpSpPr>
          <a:xfrm>
            <a:off x="-14288" y="0"/>
            <a:ext cx="12053888" cy="6858001"/>
            <a:chOff x="-14288" y="0"/>
            <a:chExt cx="12053888" cy="6858001"/>
          </a:xfrm>
        </p:grpSpPr>
        <p:grpSp>
          <p:nvGrpSpPr>
            <p:cNvPr id="9" name="Gruppe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hteck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ihand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ihand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ihand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ihand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ihand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ihand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ihand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ihand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ihand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ihand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i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ihand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ihand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ihand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ihand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hteck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ihand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ihand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ihand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ihand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ihand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ihand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ihand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ihand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ihand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ihand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uppe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ihand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ihand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ihand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ihand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ihand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ihand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ihand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ihand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ihand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hteck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elplatzhalt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de-DE" noProof="0"/>
          </a:p>
        </p:txBody>
      </p:sp>
      <p:sp>
        <p:nvSpPr>
          <p:cNvPr id="3" name="Textplatzhalt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3C765B50-7D3C-46C6-9ABE-F91EBDF6DC89}" type="datetime1">
              <a:rPr lang="de-DE" noProof="0" smtClean="0"/>
              <a:t>18.05.2022</a:t>
            </a:fld>
            <a:endParaRPr lang="de-DE" noProof="0"/>
          </a:p>
        </p:txBody>
      </p:sp>
      <p:sp>
        <p:nvSpPr>
          <p:cNvPr id="5" name="Fußzeilenplatzhalt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de-DE" noProof="0"/>
          </a:p>
        </p:txBody>
      </p:sp>
      <p:sp>
        <p:nvSpPr>
          <p:cNvPr id="6" name="Foliennummernplatzhalt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de-DE" noProof="0" smtClean="0"/>
              <a:pPr rtl="0"/>
              <a:t>‹Nr.›</a:t>
            </a:fld>
            <a:endParaRPr lang="de-DE"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kaggle.com/datasets/sulianova/cardiovascular-disease-datase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public.ccsds.org/pubs/650x0m2.pdf"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public.ccsds.org/pubs/650x0m2.pdf"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kaggle.com/datasets/sulianova/cardiovascular-disease-datasetOr"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format.gbv.de/mods" TargetMode="External"/><Relationship Id="rId2" Type="http://schemas.openxmlformats.org/officeDocument/2006/relationships/hyperlink" Target="https://www.dublincore.org/" TargetMode="External"/><Relationship Id="rId1" Type="http://schemas.openxmlformats.org/officeDocument/2006/relationships/slideLayout" Target="../slideLayouts/slideLayout2.xml"/><Relationship Id="rId4" Type="http://schemas.openxmlformats.org/officeDocument/2006/relationships/hyperlink" Target="https://fairsharing.org/search?fairsharingRegistry=Standard"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dublincore.org/specifications/dublin-core/dcmi-terms/"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getty.edu/research/tools/vocabularies/tgn/?find=&amp;place=Heidelberg&amp;nation=&amp;prev_page=1&amp;english=Y&amp;popup=P"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w3.org/TR/NOTE-datetime"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 Id="rId4" Type="http://schemas.openxmlformats.org/officeDocument/2006/relationships/hyperlink" Target="https://www.iana.org/assignments/media-types/media-types.xhtml"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doi.org/"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 Id="rId4" Type="http://schemas.openxmlformats.org/officeDocument/2006/relationships/hyperlink" Target="https://www.loc.gov/standards/iso639-2/php/code_list.php"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opensource.org/licenses"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dublincore.org/specifications/dublin-core/dcmi-terms/#section-7" TargetMode="External"/><Relationship Id="rId2" Type="http://schemas.openxmlformats.org/officeDocument/2006/relationships/hyperlink" Target="https://www.dublincore.org/specifications/dublin-core/dcmi-terms/#section-1"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www.getty.edu/research/tools/vocabularies/tgn/?find=&amp;place=Heidelberg&amp;nation=&amp;prev_page=1&amp;english=Y&amp;popup=P" TargetMode="External"/><Relationship Id="rId7" Type="http://schemas.openxmlformats.org/officeDocument/2006/relationships/hyperlink" Target="https://opensource.org/licenses" TargetMode="External"/><Relationship Id="rId2" Type="http://schemas.openxmlformats.org/officeDocument/2006/relationships/hyperlink" Target="https://github.com/Fuenfgeld/2022TeamADataManagementBC/wiki/3.-Datensatz#zus%C3%A4tzliche-beschreibung" TargetMode="External"/><Relationship Id="rId1" Type="http://schemas.openxmlformats.org/officeDocument/2006/relationships/slideLayout" Target="../slideLayouts/slideLayout2.xml"/><Relationship Id="rId6" Type="http://schemas.openxmlformats.org/officeDocument/2006/relationships/hyperlink" Target="https://www.loc.gov/standards/iso639-2/php/code_list.php" TargetMode="External"/><Relationship Id="rId5" Type="http://schemas.openxmlformats.org/officeDocument/2006/relationships/hyperlink" Target="https://www.iana.org/assignments/media-types/media-types.xhtml" TargetMode="External"/><Relationship Id="rId4" Type="http://schemas.openxmlformats.org/officeDocument/2006/relationships/hyperlink" Target="https://www.w3.org/TR/NOTE-datetime" TargetMode="External"/></Relationships>
</file>

<file path=ppt/slides/_rels/slide42.xml.rels><?xml version="1.0" encoding="UTF-8" standalone="yes"?>
<Relationships xmlns="http://schemas.openxmlformats.org/package/2006/relationships"><Relationship Id="rId2" Type="http://schemas.openxmlformats.org/officeDocument/2006/relationships/hyperlink" Target="https://www.dublincore.org/specifications/dublin-core/dc-xml-guidelines/2003-04-02/"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s://loinc.org/" TargetMode="External"/><Relationship Id="rId2" Type="http://schemas.openxmlformats.org/officeDocument/2006/relationships/hyperlink" Target="https://www.snomed.org/" TargetMode="External"/><Relationship Id="rId1" Type="http://schemas.openxmlformats.org/officeDocument/2006/relationships/slideLayout" Target="../slideLayouts/slideLayout2.xml"/><Relationship Id="rId4" Type="http://schemas.openxmlformats.org/officeDocument/2006/relationships/hyperlink" Target="https://www.icd-code.de/icd/code/ICD-10-GM.html"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loinc.org/55284-4/"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www.icd-code.de/icd/code/ICD-10-GM.html"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bioportal.bioontology.org/ontologies/SNOMEDCT/?p=classes&amp;conceptid=root"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pieren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hteck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pic>
          <p:nvPicPr>
            <p:cNvPr id="79" name="Bild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Bild 4" descr="Nahaufnahme einer Platine">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pieren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chteck mit abgerundeten diagonal liegenden Ecken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de-DE"/>
            </a:p>
          </p:txBody>
        </p:sp>
        <p:grpSp>
          <p:nvGrpSpPr>
            <p:cNvPr id="83" name="Gruppieren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ihand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ihand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ihand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ihand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ihand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ihand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ihand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ihand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ihand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hteck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ihand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ihand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ihand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ihand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ihand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ihand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ihand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ihand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ihand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hteck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el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a:r>
              <a:rPr lang="de-DE" dirty="0"/>
              <a:t>Metadaten</a:t>
            </a:r>
          </a:p>
        </p:txBody>
      </p:sp>
      <p:sp>
        <p:nvSpPr>
          <p:cNvPr id="3" name="Untertitel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de-DE" dirty="0"/>
              <a:t>Lukas </a:t>
            </a:r>
            <a:r>
              <a:rPr lang="de-DE" dirty="0" err="1"/>
              <a:t>burger</a:t>
            </a:r>
            <a:r>
              <a:rPr lang="de-DE" dirty="0"/>
              <a:t>, </a:t>
            </a:r>
            <a:r>
              <a:rPr lang="de-DE" dirty="0" err="1"/>
              <a:t>Shayan</a:t>
            </a:r>
            <a:r>
              <a:rPr lang="de-DE" dirty="0"/>
              <a:t> </a:t>
            </a:r>
            <a:r>
              <a:rPr lang="de-DE" dirty="0" err="1"/>
              <a:t>mohajerani</a:t>
            </a:r>
            <a:r>
              <a:rPr lang="de-DE" dirty="0"/>
              <a:t>, </a:t>
            </a:r>
            <a:r>
              <a:rPr lang="de-DE" dirty="0" err="1"/>
              <a:t>nina</a:t>
            </a:r>
            <a:r>
              <a:rPr lang="de-DE" dirty="0"/>
              <a:t> </a:t>
            </a:r>
            <a:r>
              <a:rPr lang="de-DE" dirty="0" err="1"/>
              <a:t>dreher</a:t>
            </a:r>
            <a:endParaRPr lang="de-DE"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Beispiel für einen </a:t>
            </a:r>
            <a:r>
              <a:rPr lang="de-DE" dirty="0" err="1"/>
              <a:t>metadatenstandard</a:t>
            </a:r>
            <a:r>
              <a:rPr lang="de-DE" dirty="0"/>
              <a:t>: DOI</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1815549"/>
            <a:ext cx="9905999" cy="4293704"/>
          </a:xfrm>
        </p:spPr>
        <p:txBody>
          <a:bodyPr>
            <a:normAutofit/>
          </a:bodyPr>
          <a:lstStyle/>
          <a:p>
            <a:pPr>
              <a:buFont typeface="Arial" panose="020B0604020202020204" pitchFamily="34" charset="0"/>
              <a:buChar char="•"/>
            </a:pPr>
            <a:endParaRPr lang="de-DE" dirty="0"/>
          </a:p>
          <a:p>
            <a:pPr>
              <a:buFont typeface="Arial" panose="020B0604020202020204" pitchFamily="34" charset="0"/>
              <a:buChar char="•"/>
            </a:pPr>
            <a:r>
              <a:rPr lang="de-DE" dirty="0"/>
              <a:t>DOI = digital </a:t>
            </a:r>
            <a:r>
              <a:rPr lang="de-DE" dirty="0" err="1"/>
              <a:t>object</a:t>
            </a:r>
            <a:r>
              <a:rPr lang="de-DE" dirty="0"/>
              <a:t> </a:t>
            </a:r>
            <a:r>
              <a:rPr lang="de-DE" dirty="0" err="1"/>
              <a:t>identifiers</a:t>
            </a:r>
            <a:endParaRPr lang="de-DE" dirty="0"/>
          </a:p>
          <a:p>
            <a:pPr>
              <a:buFont typeface="Arial" panose="020B0604020202020204" pitchFamily="34" charset="0"/>
              <a:buChar char="•"/>
            </a:pPr>
            <a:r>
              <a:rPr lang="de-DE" dirty="0"/>
              <a:t>Standard für bibliographische Beschreibung von Forschungsdaten</a:t>
            </a:r>
          </a:p>
          <a:p>
            <a:pPr>
              <a:buFont typeface="Arial" panose="020B0604020202020204" pitchFamily="34" charset="0"/>
              <a:buChar char="•"/>
            </a:pPr>
            <a:r>
              <a:rPr lang="de-DE" dirty="0" err="1"/>
              <a:t>Verügbarkeit</a:t>
            </a:r>
            <a:r>
              <a:rPr lang="de-DE" dirty="0"/>
              <a:t> in XML-Format</a:t>
            </a:r>
          </a:p>
          <a:p>
            <a:endParaRPr lang="de-DE" dirty="0"/>
          </a:p>
        </p:txBody>
      </p:sp>
    </p:spTree>
    <p:extLst>
      <p:ext uri="{BB962C8B-B14F-4D97-AF65-F5344CB8AC3E}">
        <p14:creationId xmlns:p14="http://schemas.microsoft.com/office/powerpoint/2010/main" val="3834530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Beispiel für einen </a:t>
            </a:r>
            <a:r>
              <a:rPr lang="de-DE" dirty="0" err="1"/>
              <a:t>metadatenstandard</a:t>
            </a:r>
            <a:r>
              <a:rPr lang="de-DE" dirty="0"/>
              <a:t>: DOI</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1815549"/>
            <a:ext cx="9905999" cy="4423934"/>
          </a:xfrm>
        </p:spPr>
        <p:txBody>
          <a:bodyPr>
            <a:normAutofit/>
          </a:bodyPr>
          <a:lstStyle/>
          <a:p>
            <a:pPr>
              <a:buFont typeface="Arial" panose="020B0604020202020204" pitchFamily="34" charset="0"/>
              <a:buChar char="•"/>
            </a:pPr>
            <a:r>
              <a:rPr lang="de-DE" dirty="0"/>
              <a:t>Vorgaben:</a:t>
            </a:r>
          </a:p>
          <a:p>
            <a:pPr marL="742950" lvl="1" indent="-285750">
              <a:buFont typeface="Arial" panose="020B0604020202020204" pitchFamily="34" charset="0"/>
              <a:buChar char="•"/>
            </a:pPr>
            <a:r>
              <a:rPr lang="de-DE" dirty="0"/>
              <a:t>Verpflichtende Informationen zu einem Datensatz</a:t>
            </a:r>
          </a:p>
          <a:p>
            <a:pPr marL="1143000" lvl="2" indent="-228600">
              <a:buFont typeface="Arial" panose="020B0604020202020204" pitchFamily="34" charset="0"/>
              <a:buChar char="•"/>
            </a:pPr>
            <a:r>
              <a:rPr lang="de-DE" dirty="0"/>
              <a:t>Autor</a:t>
            </a:r>
          </a:p>
          <a:p>
            <a:pPr marL="1143000" lvl="2" indent="-228600">
              <a:buFont typeface="Arial" panose="020B0604020202020204" pitchFamily="34" charset="0"/>
              <a:buChar char="•"/>
            </a:pPr>
            <a:r>
              <a:rPr lang="de-DE" dirty="0"/>
              <a:t>Titel</a:t>
            </a:r>
          </a:p>
          <a:p>
            <a:pPr marL="742950" lvl="1" indent="-285750">
              <a:buFont typeface="Arial" panose="020B0604020202020204" pitchFamily="34" charset="0"/>
              <a:buChar char="•"/>
            </a:pPr>
            <a:r>
              <a:rPr lang="de-DE" dirty="0"/>
              <a:t>Empfohlene Angaben</a:t>
            </a:r>
          </a:p>
          <a:p>
            <a:pPr marL="1143000" lvl="2" indent="-228600">
              <a:buFont typeface="Arial" panose="020B0604020202020204" pitchFamily="34" charset="0"/>
              <a:buChar char="•"/>
            </a:pPr>
            <a:r>
              <a:rPr lang="de-DE" dirty="0"/>
              <a:t>Fachbereich</a:t>
            </a:r>
          </a:p>
          <a:p>
            <a:pPr marL="1143000" lvl="2" indent="-228600">
              <a:buFont typeface="Arial" panose="020B0604020202020204" pitchFamily="34" charset="0"/>
              <a:buChar char="•"/>
            </a:pPr>
            <a:r>
              <a:rPr lang="de-DE" dirty="0"/>
              <a:t>Beschreibung</a:t>
            </a:r>
          </a:p>
          <a:p>
            <a:pPr marL="742950" lvl="1" indent="-285750">
              <a:buFont typeface="Arial" panose="020B0604020202020204" pitchFamily="34" charset="0"/>
              <a:buChar char="•"/>
            </a:pPr>
            <a:r>
              <a:rPr lang="de-DE" dirty="0"/>
              <a:t>Optionale Angaben</a:t>
            </a:r>
          </a:p>
          <a:p>
            <a:pPr marL="1143000" lvl="2" indent="-228600">
              <a:buFont typeface="Arial" panose="020B0604020202020204" pitchFamily="34" charset="0"/>
              <a:buChar char="•"/>
            </a:pPr>
            <a:r>
              <a:rPr lang="de-DE" dirty="0"/>
              <a:t>Finanzierung</a:t>
            </a:r>
          </a:p>
          <a:p>
            <a:pPr marL="1143000" lvl="2" indent="-228600">
              <a:buFont typeface="Arial" panose="020B0604020202020204" pitchFamily="34" charset="0"/>
              <a:buChar char="•"/>
            </a:pPr>
            <a:r>
              <a:rPr lang="de-DE" dirty="0"/>
              <a:t>Nutzungsrechte</a:t>
            </a:r>
          </a:p>
          <a:p>
            <a:pPr marL="0" indent="0">
              <a:buNone/>
            </a:pPr>
            <a:endParaRPr lang="de-DE" dirty="0"/>
          </a:p>
        </p:txBody>
      </p:sp>
    </p:spTree>
    <p:extLst>
      <p:ext uri="{BB962C8B-B14F-4D97-AF65-F5344CB8AC3E}">
        <p14:creationId xmlns:p14="http://schemas.microsoft.com/office/powerpoint/2010/main" val="414307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Metadatenschema</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2249486"/>
            <a:ext cx="9905999" cy="4217575"/>
          </a:xfrm>
        </p:spPr>
        <p:txBody>
          <a:bodyPr>
            <a:normAutofit fontScale="85000" lnSpcReduction="10000"/>
          </a:bodyPr>
          <a:lstStyle/>
          <a:p>
            <a:r>
              <a:rPr lang="de-DE" dirty="0"/>
              <a:t>Metadatenschemata sind Zusammenstellungen von Elementen zur Beschreibung von Daten.</a:t>
            </a:r>
          </a:p>
          <a:p>
            <a:r>
              <a:rPr lang="de-DE" dirty="0"/>
              <a:t>Da Informationen für das Auffinden, das Verständnis und die Nutzung von Daten essentiell sind, sollten standardisierte Metadatenschemata eine möglichst einheitliche und nachvollziehbare Beschreibung sicherstellen.</a:t>
            </a:r>
          </a:p>
          <a:p>
            <a:pPr>
              <a:buFont typeface="Arial" panose="020B0604020202020204" pitchFamily="34" charset="0"/>
              <a:buChar char="•"/>
            </a:pPr>
            <a:r>
              <a:rPr lang="de-DE" dirty="0"/>
              <a:t>Metadatenschemata legen fest, welche Informationen geliefert werden sollen.</a:t>
            </a:r>
          </a:p>
          <a:p>
            <a:pPr>
              <a:buFont typeface="Arial" panose="020B0604020202020204" pitchFamily="34" charset="0"/>
              <a:buChar char="•"/>
            </a:pPr>
            <a:r>
              <a:rPr lang="de-DE" dirty="0"/>
              <a:t>Disziplinunabhängige Schema</a:t>
            </a:r>
          </a:p>
          <a:p>
            <a:pPr marL="742950" lvl="1" indent="-285750">
              <a:buFont typeface="Arial" panose="020B0604020202020204" pitchFamily="34" charset="0"/>
              <a:buChar char="•"/>
            </a:pPr>
            <a:r>
              <a:rPr lang="de-DE" dirty="0"/>
              <a:t>Dublin Core</a:t>
            </a:r>
          </a:p>
          <a:p>
            <a:pPr marL="742950" lvl="1" indent="-285750">
              <a:buFont typeface="Arial" panose="020B0604020202020204" pitchFamily="34" charset="0"/>
              <a:buChar char="•"/>
            </a:pPr>
            <a:r>
              <a:rPr lang="de-DE" dirty="0"/>
              <a:t>MARC21</a:t>
            </a:r>
          </a:p>
          <a:p>
            <a:pPr marL="742950" lvl="1" indent="-285750">
              <a:buFont typeface="Arial" panose="020B0604020202020204" pitchFamily="34" charset="0"/>
              <a:buChar char="•"/>
            </a:pPr>
            <a:r>
              <a:rPr lang="de-DE" dirty="0"/>
              <a:t>RADAR</a:t>
            </a:r>
          </a:p>
          <a:p>
            <a:pPr marL="742950" lvl="1" indent="-285750">
              <a:buFont typeface="Arial" panose="020B0604020202020204" pitchFamily="34" charset="0"/>
              <a:buChar char="•"/>
            </a:pPr>
            <a:r>
              <a:rPr lang="de-DE" dirty="0"/>
              <a:t>MODS</a:t>
            </a:r>
          </a:p>
          <a:p>
            <a:endParaRPr lang="de-DE" dirty="0"/>
          </a:p>
        </p:txBody>
      </p:sp>
    </p:spTree>
    <p:extLst>
      <p:ext uri="{BB962C8B-B14F-4D97-AF65-F5344CB8AC3E}">
        <p14:creationId xmlns:p14="http://schemas.microsoft.com/office/powerpoint/2010/main" val="2840043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Metadatenschema Dokumentation</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a:xfrm>
            <a:off x="1141412" y="2249486"/>
            <a:ext cx="9905999" cy="4217575"/>
          </a:xfrm>
        </p:spPr>
        <p:txBody>
          <a:bodyPr>
            <a:normAutofit fontScale="85000" lnSpcReduction="20000"/>
          </a:bodyPr>
          <a:lstStyle/>
          <a:p>
            <a:pPr>
              <a:buFont typeface="Arial" panose="020B0604020202020204" pitchFamily="34" charset="0"/>
              <a:buChar char="•"/>
            </a:pPr>
            <a:r>
              <a:rPr lang="de-DE" dirty="0"/>
              <a:t>geht über die Beschreibung der Daten durch Metadaten hinaus</a:t>
            </a:r>
          </a:p>
          <a:p>
            <a:pPr>
              <a:buFont typeface="Arial" panose="020B0604020202020204" pitchFamily="34" charset="0"/>
              <a:buChar char="•"/>
            </a:pPr>
            <a:r>
              <a:rPr lang="de-DE" dirty="0"/>
              <a:t>tiefere Erschließung der Daten</a:t>
            </a:r>
          </a:p>
          <a:p>
            <a:pPr>
              <a:buFont typeface="Arial" panose="020B0604020202020204" pitchFamily="34" charset="0"/>
              <a:buChar char="•"/>
            </a:pPr>
            <a:r>
              <a:rPr lang="de-DE" dirty="0"/>
              <a:t>Betrachtung und ausführliche Beschreibung von:</a:t>
            </a:r>
          </a:p>
          <a:p>
            <a:pPr marL="742950" lvl="1" indent="-285750">
              <a:buFont typeface="Arial" panose="020B0604020202020204" pitchFamily="34" charset="0"/>
              <a:buChar char="•"/>
            </a:pPr>
            <a:r>
              <a:rPr lang="de-DE" dirty="0"/>
              <a:t>Entscheidungskontexten</a:t>
            </a:r>
          </a:p>
          <a:p>
            <a:pPr marL="742950" lvl="1" indent="-285750">
              <a:buFont typeface="Arial" panose="020B0604020202020204" pitchFamily="34" charset="0"/>
              <a:buChar char="•"/>
            </a:pPr>
            <a:r>
              <a:rPr lang="de-DE" dirty="0"/>
              <a:t>Variablen</a:t>
            </a:r>
          </a:p>
          <a:p>
            <a:pPr marL="742950" lvl="1" indent="-285750">
              <a:buFont typeface="Arial" panose="020B0604020202020204" pitchFamily="34" charset="0"/>
              <a:buChar char="•"/>
            </a:pPr>
            <a:r>
              <a:rPr lang="de-DE" dirty="0"/>
              <a:t>Instrumente</a:t>
            </a:r>
          </a:p>
          <a:p>
            <a:pPr marL="742950" lvl="1" indent="-285750">
              <a:buFont typeface="Arial" panose="020B0604020202020204" pitchFamily="34" charset="0"/>
              <a:buChar char="•"/>
            </a:pPr>
            <a:r>
              <a:rPr lang="de-DE" dirty="0"/>
              <a:t>Methoden</a:t>
            </a:r>
          </a:p>
          <a:p>
            <a:pPr>
              <a:buFont typeface="Arial" panose="020B0604020202020204" pitchFamily="34" charset="0"/>
              <a:buChar char="•"/>
            </a:pPr>
            <a:r>
              <a:rPr lang="de-DE" dirty="0"/>
              <a:t>Beschreibung der Daten unerlässlich</a:t>
            </a:r>
          </a:p>
          <a:p>
            <a:pPr marL="742950" lvl="1" indent="-285750">
              <a:buFont typeface="Arial" panose="020B0604020202020204" pitchFamily="34" charset="0"/>
              <a:buChar char="•"/>
            </a:pPr>
            <a:r>
              <a:rPr lang="de-DE" dirty="0"/>
              <a:t>Überprüfbarkeit</a:t>
            </a:r>
          </a:p>
          <a:p>
            <a:pPr marL="742950" lvl="1" indent="-285750">
              <a:buFont typeface="Arial" panose="020B0604020202020204" pitchFamily="34" charset="0"/>
              <a:buChar char="•"/>
            </a:pPr>
            <a:r>
              <a:rPr lang="de-DE" dirty="0"/>
              <a:t>Nachvollziehbarkeit</a:t>
            </a:r>
          </a:p>
          <a:p>
            <a:pPr marL="742950" lvl="1" indent="-285750">
              <a:buFont typeface="Arial" panose="020B0604020202020204" pitchFamily="34" charset="0"/>
              <a:buChar char="•"/>
            </a:pPr>
            <a:r>
              <a:rPr lang="de-DE" dirty="0"/>
              <a:t>Nachnutzbarkeit</a:t>
            </a:r>
          </a:p>
          <a:p>
            <a:endParaRPr lang="de-DE" dirty="0"/>
          </a:p>
        </p:txBody>
      </p:sp>
    </p:spTree>
    <p:extLst>
      <p:ext uri="{BB962C8B-B14F-4D97-AF65-F5344CB8AC3E}">
        <p14:creationId xmlns:p14="http://schemas.microsoft.com/office/powerpoint/2010/main" val="322239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nhaltsplatzhalter 8" descr="Ein Bild, das Tisch enthält.&#10;&#10;Automatisch generierte Beschreibung">
            <a:extLst>
              <a:ext uri="{FF2B5EF4-FFF2-40B4-BE49-F238E27FC236}">
                <a16:creationId xmlns:a16="http://schemas.microsoft.com/office/drawing/2014/main" id="{06245B8B-23AA-65CD-4476-19EDBC7AA741}"/>
              </a:ext>
            </a:extLst>
          </p:cNvPr>
          <p:cNvPicPr>
            <a:picLocks noGrp="1" noChangeAspect="1"/>
          </p:cNvPicPr>
          <p:nvPr>
            <p:ph idx="1"/>
          </p:nvPr>
        </p:nvPicPr>
        <p:blipFill>
          <a:blip r:embed="rId2"/>
          <a:stretch>
            <a:fillRect/>
          </a:stretch>
        </p:blipFill>
        <p:spPr>
          <a:xfrm>
            <a:off x="1626567" y="666179"/>
            <a:ext cx="8938865" cy="5525642"/>
          </a:xfrm>
        </p:spPr>
      </p:pic>
    </p:spTree>
    <p:extLst>
      <p:ext uri="{BB962C8B-B14F-4D97-AF65-F5344CB8AC3E}">
        <p14:creationId xmlns:p14="http://schemas.microsoft.com/office/powerpoint/2010/main" val="2105416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Analyse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fontScale="77500" lnSpcReduction="20000"/>
          </a:bodyPr>
          <a:lstStyle/>
          <a:p>
            <a:pPr marL="0" indent="0">
              <a:buNone/>
            </a:pPr>
            <a:r>
              <a:rPr lang="de-DE" sz="2600" dirty="0"/>
              <a:t>Schaut euch den nachfolgenden Datensatz an: </a:t>
            </a:r>
            <a:br>
              <a:rPr lang="de-DE" sz="2600" dirty="0"/>
            </a:br>
            <a:r>
              <a:rPr lang="de-DE" sz="2600" dirty="0">
                <a:hlinkClick r:id="rId2"/>
              </a:rPr>
              <a:t>https://www.kaggle.com/datasets/sulianova/cardiovascular-disease-dataset</a:t>
            </a:r>
            <a:endParaRPr lang="de-DE" sz="2600" dirty="0"/>
          </a:p>
          <a:p>
            <a:pPr marL="0" indent="0">
              <a:buNone/>
            </a:pPr>
            <a:r>
              <a:rPr lang="de-DE" sz="2600" dirty="0"/>
              <a:t>Versuche nun zunächst die folgenden allgemeinen Fragen zu beantworten:</a:t>
            </a:r>
          </a:p>
          <a:p>
            <a:pPr>
              <a:buFont typeface="Arial" panose="020B0604020202020204" pitchFamily="34" charset="0"/>
              <a:buChar char="•"/>
            </a:pPr>
            <a:r>
              <a:rPr lang="de-DE" sz="2200" dirty="0"/>
              <a:t>Wer besitzt die Daten</a:t>
            </a:r>
          </a:p>
          <a:p>
            <a:pPr>
              <a:buFont typeface="Arial" panose="020B0604020202020204" pitchFamily="34" charset="0"/>
              <a:buChar char="•"/>
            </a:pPr>
            <a:r>
              <a:rPr lang="de-DE" sz="2200" dirty="0"/>
              <a:t>Woher kommen die Daten?</a:t>
            </a:r>
          </a:p>
          <a:p>
            <a:pPr>
              <a:buFont typeface="Arial" panose="020B0604020202020204" pitchFamily="34" charset="0"/>
              <a:buChar char="•"/>
            </a:pPr>
            <a:r>
              <a:rPr lang="de-DE" sz="2200" dirty="0"/>
              <a:t>Zugriffrechte der Daten / Welche Lizenz?</a:t>
            </a:r>
          </a:p>
          <a:p>
            <a:pPr>
              <a:buFont typeface="Arial" panose="020B0604020202020204" pitchFamily="34" charset="0"/>
              <a:buChar char="•"/>
            </a:pPr>
            <a:r>
              <a:rPr lang="de-DE" sz="2200" dirty="0"/>
              <a:t>Wo werden die Daten genutzt/geteilt?</a:t>
            </a:r>
          </a:p>
          <a:p>
            <a:r>
              <a:rPr lang="de-DE" sz="2200" dirty="0"/>
              <a:t>Benutzung / Verwendung der Daten?</a:t>
            </a:r>
          </a:p>
          <a:p>
            <a:pPr>
              <a:buFont typeface="Arial" panose="020B0604020202020204" pitchFamily="34" charset="0"/>
              <a:buChar char="•"/>
            </a:pPr>
            <a:r>
              <a:rPr lang="de-DE" sz="2200" dirty="0"/>
              <a:t>Wann wurden die Daten erstellt/geändert?</a:t>
            </a:r>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630848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Analyse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endParaRPr lang="de-DE" sz="1800" dirty="0"/>
          </a:p>
          <a:p>
            <a:pPr>
              <a:buFont typeface="Arial" panose="020B0604020202020204" pitchFamily="34" charset="0"/>
              <a:buChar char="•"/>
            </a:pPr>
            <a:r>
              <a:rPr lang="de-DE" sz="2200" dirty="0"/>
              <a:t>Woher kommen die Daten?</a:t>
            </a:r>
          </a:p>
          <a:p>
            <a:pPr lvl="1"/>
            <a:endParaRPr lang="de-DE" sz="1800" dirty="0"/>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3293421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endParaRPr lang="de-DE" sz="1800" dirty="0"/>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2698557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r>
              <a:rPr lang="de-DE" sz="1800" dirty="0">
                <a:solidFill>
                  <a:schemeClr val="tx1">
                    <a:lumMod val="85000"/>
                  </a:schemeClr>
                </a:solidFill>
              </a:rPr>
              <a:t>Alle Datensatzwerte wurden zum Zeitpunkt der ärztlichen Untersuchung erhoben</a:t>
            </a:r>
          </a:p>
          <a:p>
            <a:pPr>
              <a:buFont typeface="Arial" panose="020B0604020202020204" pitchFamily="34" charset="0"/>
              <a:buChar char="•"/>
            </a:pPr>
            <a:r>
              <a:rPr lang="de-DE" sz="2200" dirty="0"/>
              <a:t>Zugriffrechte der Daten / Welche Lizenz?</a:t>
            </a:r>
          </a:p>
          <a:p>
            <a:endParaRPr lang="de-DE" dirty="0"/>
          </a:p>
          <a:p>
            <a:pPr marL="0" indent="0">
              <a:buNone/>
            </a:pPr>
            <a:endParaRPr lang="de-DE" dirty="0"/>
          </a:p>
        </p:txBody>
      </p:sp>
    </p:spTree>
    <p:extLst>
      <p:ext uri="{BB962C8B-B14F-4D97-AF65-F5344CB8AC3E}">
        <p14:creationId xmlns:p14="http://schemas.microsoft.com/office/powerpoint/2010/main" val="2833304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Wer besitzt die Daten</a:t>
            </a:r>
          </a:p>
          <a:p>
            <a:pPr lvl="1"/>
            <a:r>
              <a:rPr lang="de-DE" sz="1800" dirty="0">
                <a:solidFill>
                  <a:schemeClr val="tx1">
                    <a:lumMod val="85000"/>
                  </a:schemeClr>
                </a:solidFill>
              </a:rPr>
              <a:t>Svetlana </a:t>
            </a:r>
            <a:r>
              <a:rPr lang="de-DE" sz="1800" dirty="0" err="1">
                <a:solidFill>
                  <a:schemeClr val="tx1">
                    <a:lumMod val="85000"/>
                  </a:schemeClr>
                </a:solidFill>
              </a:rPr>
              <a:t>Ulianova</a:t>
            </a:r>
            <a:r>
              <a:rPr lang="de-DE" sz="1800" dirty="0">
                <a:solidFill>
                  <a:schemeClr val="tx1">
                    <a:lumMod val="85000"/>
                  </a:schemeClr>
                </a:solidFill>
              </a:rPr>
              <a:t> (</a:t>
            </a:r>
            <a:r>
              <a:rPr lang="de-DE" sz="1800" dirty="0" err="1">
                <a:solidFill>
                  <a:schemeClr val="tx1">
                    <a:lumMod val="85000"/>
                  </a:schemeClr>
                </a:solidFill>
              </a:rPr>
              <a:t>Owner</a:t>
            </a:r>
            <a:r>
              <a:rPr lang="de-DE" sz="1800" dirty="0">
                <a:solidFill>
                  <a:schemeClr val="tx1">
                    <a:lumMod val="85000"/>
                  </a:schemeClr>
                </a:solidFill>
              </a:rPr>
              <a:t>)</a:t>
            </a:r>
          </a:p>
          <a:p>
            <a:pPr>
              <a:buFont typeface="Arial" panose="020B0604020202020204" pitchFamily="34" charset="0"/>
              <a:buChar char="•"/>
            </a:pPr>
            <a:r>
              <a:rPr lang="de-DE" sz="2200" dirty="0"/>
              <a:t>Woher kommen die Daten?</a:t>
            </a:r>
          </a:p>
          <a:p>
            <a:pPr lvl="1"/>
            <a:r>
              <a:rPr lang="de-DE" sz="1800" dirty="0">
                <a:solidFill>
                  <a:schemeClr val="tx1">
                    <a:lumMod val="85000"/>
                  </a:schemeClr>
                </a:solidFill>
              </a:rPr>
              <a:t>Alle Datensatzwerte wurden zum Zeitpunkt der ärztlichen Untersuchung erhoben</a:t>
            </a:r>
          </a:p>
          <a:p>
            <a:pPr>
              <a:buFont typeface="Arial" panose="020B0604020202020204" pitchFamily="34" charset="0"/>
              <a:buChar char="•"/>
            </a:pPr>
            <a:r>
              <a:rPr lang="de-DE" sz="2200" dirty="0"/>
              <a:t>Zugriffrechte der Daten / Welche Lizenz?</a:t>
            </a:r>
          </a:p>
          <a:p>
            <a:pPr lvl="1"/>
            <a:r>
              <a:rPr lang="de-DE" sz="1800" dirty="0">
                <a:solidFill>
                  <a:schemeClr val="tx1">
                    <a:lumMod val="85000"/>
                  </a:schemeClr>
                </a:solidFill>
              </a:rPr>
              <a:t>Public / </a:t>
            </a:r>
            <a:r>
              <a:rPr lang="de-DE" sz="1800" dirty="0" err="1">
                <a:solidFill>
                  <a:schemeClr val="tx1">
                    <a:lumMod val="85000"/>
                  </a:schemeClr>
                </a:solidFill>
              </a:rPr>
              <a:t>Unknown</a:t>
            </a:r>
            <a:endParaRPr lang="de-DE" sz="1800" dirty="0">
              <a:solidFill>
                <a:schemeClr val="tx1">
                  <a:lumMod val="85000"/>
                </a:schemeClr>
              </a:solidFill>
            </a:endParaRPr>
          </a:p>
          <a:p>
            <a:endParaRPr lang="de-DE" dirty="0"/>
          </a:p>
          <a:p>
            <a:pPr marL="0" indent="0">
              <a:buNone/>
            </a:pPr>
            <a:endParaRPr lang="de-DE" dirty="0"/>
          </a:p>
        </p:txBody>
      </p:sp>
    </p:spTree>
    <p:extLst>
      <p:ext uri="{BB962C8B-B14F-4D97-AF65-F5344CB8AC3E}">
        <p14:creationId xmlns:p14="http://schemas.microsoft.com/office/powerpoint/2010/main" val="2004813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pieren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hteck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pic>
          <p:nvPicPr>
            <p:cNvPr id="176" name="Bild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Bild 3" descr="Nahaufnahme einer Platine">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7558541" cy="6857990"/>
          </a:xfrm>
          <a:prstGeom prst="rect">
            <a:avLst/>
          </a:prstGeom>
        </p:spPr>
      </p:pic>
      <p:grpSp>
        <p:nvGrpSpPr>
          <p:cNvPr id="178" name="Gruppieren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hteck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0" name="Freihand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1" name="Freihand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2" name="Rechteck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3" name="Freihand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4" name="Freihand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5" name="Freihand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6" name="Freihand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7" name="Freihand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8" name="Freihand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9" name="Freihand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0" name="Freihand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1" name="Freihand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2" name="Freihand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3" name="Freihand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4" name="Freihand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5" name="Freihand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6" name="Freihand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7" name="Freihand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8" name="Freihand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9" name="Freihand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0" name="Freihand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1" name="Freihand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2" name="Freihand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3" name="Freihand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4" name="Freihand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5" name="Freihand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6" name="Freihand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7" name="Rechteck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08" name="Freihand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9" name="Freihand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0" name="Freihand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1" name="Freihand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2" name="Freihand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3" name="Freihand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4" name="Freihand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5" name="Freihand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6" name="Freihand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7" name="Freihand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8" name="Freihand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9" name="Rechteck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20" name="Freihand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1" name="Freihand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2" name="Freihand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3" name="Freihand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4" name="Freihand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5" name="Freihand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6" name="Freihand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7" name="Freihand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8" name="Freihand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9" name="Freihand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0" name="Freihand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1" name="Freihand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2" name="Freihand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grpSp>
      <p:sp>
        <p:nvSpPr>
          <p:cNvPr id="3" name="Inhaltsplatzhalter 2">
            <a:extLst>
              <a:ext uri="{FF2B5EF4-FFF2-40B4-BE49-F238E27FC236}">
                <a16:creationId xmlns:a16="http://schemas.microsoft.com/office/drawing/2014/main" id="{78399AB7-9E36-4EAD-B44A-9E0CEA24AACE}"/>
              </a:ext>
            </a:extLst>
          </p:cNvPr>
          <p:cNvSpPr>
            <a:spLocks noGrp="1"/>
          </p:cNvSpPr>
          <p:nvPr>
            <p:ph idx="1"/>
          </p:nvPr>
        </p:nvSpPr>
        <p:spPr>
          <a:xfrm>
            <a:off x="7962519" y="450848"/>
            <a:ext cx="3084892" cy="5989639"/>
          </a:xfrm>
        </p:spPr>
        <p:txBody>
          <a:bodyPr rtlCol="0">
            <a:normAutofit/>
          </a:bodyPr>
          <a:lstStyle/>
          <a:p>
            <a:pPr marL="0" indent="0">
              <a:lnSpc>
                <a:spcPct val="110000"/>
              </a:lnSpc>
              <a:buNone/>
            </a:pPr>
            <a:r>
              <a:rPr lang="de-DE" sz="2000" i="1" dirty="0"/>
              <a:t>“Metadaten sind strukturierte Informationen, die beschreiben, erklären, lokalisieren, oder es </a:t>
            </a:r>
            <a:r>
              <a:rPr lang="de-DE" sz="2000" i="1" dirty="0" err="1"/>
              <a:t>sonstwie</a:t>
            </a:r>
            <a:r>
              <a:rPr lang="de-DE" sz="2000" i="1" dirty="0"/>
              <a:t> einfacher machen, eine Informationsquelle abzurufen, zu verwenden, oder zu verwalten. Metadaten werden oft Daten zu bestimmten Daten oder Informationen zu bestimmten Informationen genannt.”</a:t>
            </a:r>
            <a:r>
              <a:rPr lang="de-DE" sz="2000" dirty="0"/>
              <a:t> </a:t>
            </a:r>
          </a:p>
          <a:p>
            <a:pPr marL="0" indent="0">
              <a:lnSpc>
                <a:spcPct val="110000"/>
              </a:lnSpc>
              <a:buNone/>
            </a:pPr>
            <a:r>
              <a:rPr lang="de-DE" sz="2000" dirty="0"/>
              <a:t>National Information Standards </a:t>
            </a:r>
            <a:r>
              <a:rPr lang="de-DE" sz="2000" dirty="0" err="1"/>
              <a:t>Organization</a:t>
            </a:r>
            <a:endParaRPr lang="de-DE" sz="2000" dirty="0"/>
          </a:p>
          <a:p>
            <a:pPr marL="0" indent="0" rtl="0">
              <a:lnSpc>
                <a:spcPct val="110000"/>
              </a:lnSpc>
              <a:buNone/>
            </a:pPr>
            <a:endParaRPr lang="de-DE" sz="2000" dirty="0"/>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endParaRPr lang="de-DE" sz="1800" dirty="0"/>
          </a:p>
          <a:p>
            <a:r>
              <a:rPr lang="de-DE" sz="2200" dirty="0"/>
              <a:t>Benutzung / Verwendung der Daten?</a:t>
            </a:r>
          </a:p>
          <a:p>
            <a:pPr lvl="1"/>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40809400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r>
              <a:rPr lang="de-DE" sz="2200" dirty="0"/>
              <a:t>Benutzung / Verwendung der Daten?</a:t>
            </a:r>
          </a:p>
          <a:p>
            <a:pPr lvl="1"/>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2122201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endParaRPr lang="de-DE" sz="1800" dirty="0"/>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29711162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pPr>
              <a:buFont typeface="Arial" panose="020B0604020202020204" pitchFamily="34" charset="0"/>
              <a:buChar char="•"/>
            </a:pPr>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r>
              <a:rPr lang="de-DE" sz="1800" dirty="0">
                <a:solidFill>
                  <a:schemeClr val="tx1">
                    <a:lumMod val="85000"/>
                  </a:schemeClr>
                </a:solidFill>
              </a:rPr>
              <a:t>2019</a:t>
            </a:r>
          </a:p>
          <a:p>
            <a:pPr>
              <a:buFont typeface="Arial" panose="020B0604020202020204" pitchFamily="34" charset="0"/>
              <a:buChar char="•"/>
            </a:pPr>
            <a:r>
              <a:rPr lang="de-DE" sz="2200" dirty="0"/>
              <a:t>Datum der einzelnen Messungen vorhanden?</a:t>
            </a:r>
          </a:p>
          <a:p>
            <a:endParaRPr lang="de-DE" dirty="0"/>
          </a:p>
          <a:p>
            <a:pPr marL="0" indent="0">
              <a:buNone/>
            </a:pPr>
            <a:endParaRPr lang="de-DE" dirty="0"/>
          </a:p>
        </p:txBody>
      </p:sp>
    </p:spTree>
    <p:extLst>
      <p:ext uri="{BB962C8B-B14F-4D97-AF65-F5344CB8AC3E}">
        <p14:creationId xmlns:p14="http://schemas.microsoft.com/office/powerpoint/2010/main" val="55029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2: </a:t>
            </a:r>
            <a:br>
              <a:rPr lang="de-DE" dirty="0"/>
            </a:br>
            <a:r>
              <a:rPr lang="de-DE" dirty="0"/>
              <a:t>erste explorative </a:t>
            </a:r>
            <a:r>
              <a:rPr lang="de-DE" dirty="0" err="1"/>
              <a:t>analyse</a:t>
            </a:r>
            <a:r>
              <a:rPr lang="de-DE" dirty="0"/>
              <a:t> des </a:t>
            </a:r>
            <a:r>
              <a:rPr lang="de-DE" dirty="0" err="1"/>
              <a:t>datensatzes</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a:buFont typeface="Arial" panose="020B0604020202020204" pitchFamily="34" charset="0"/>
              <a:buChar char="•"/>
            </a:pPr>
            <a:r>
              <a:rPr lang="de-DE" sz="2200" dirty="0"/>
              <a:t>Wo werden die Daten </a:t>
            </a:r>
            <a:r>
              <a:rPr lang="de-DE" sz="2200" dirty="0" err="1"/>
              <a:t>genutz</a:t>
            </a:r>
            <a:r>
              <a:rPr lang="de-DE" sz="2200" dirty="0"/>
              <a:t>/geteilt?</a:t>
            </a:r>
          </a:p>
          <a:p>
            <a:pPr lvl="1"/>
            <a:r>
              <a:rPr lang="de-DE" sz="1800" dirty="0" err="1">
                <a:solidFill>
                  <a:schemeClr val="tx1">
                    <a:lumMod val="85000"/>
                  </a:schemeClr>
                </a:solidFill>
              </a:rPr>
              <a:t>Kaggle</a:t>
            </a:r>
            <a:endParaRPr lang="de-DE" sz="1800" dirty="0">
              <a:solidFill>
                <a:schemeClr val="tx1">
                  <a:lumMod val="85000"/>
                </a:schemeClr>
              </a:solidFill>
            </a:endParaRPr>
          </a:p>
          <a:p>
            <a:pPr>
              <a:buFont typeface="Arial" panose="020B0604020202020204" pitchFamily="34" charset="0"/>
              <a:buChar char="•"/>
            </a:pPr>
            <a:r>
              <a:rPr lang="de-DE" sz="2200" dirty="0"/>
              <a:t>Benutzung / Verwendung der Daten?</a:t>
            </a:r>
          </a:p>
          <a:p>
            <a:pPr lvl="1"/>
            <a:r>
              <a:rPr lang="de-DE" sz="1800" dirty="0">
                <a:solidFill>
                  <a:schemeClr val="tx1">
                    <a:lumMod val="85000"/>
                  </a:schemeClr>
                </a:solidFill>
              </a:rPr>
              <a:t>Klassifizierung von Herzkrankheiten</a:t>
            </a:r>
            <a:endParaRPr lang="de-DE" sz="1800" dirty="0"/>
          </a:p>
          <a:p>
            <a:pPr>
              <a:buFont typeface="Arial" panose="020B0604020202020204" pitchFamily="34" charset="0"/>
              <a:buChar char="•"/>
            </a:pPr>
            <a:r>
              <a:rPr lang="de-DE" sz="2200" dirty="0"/>
              <a:t>Wann wurden die Daten erstellt/geändert?</a:t>
            </a:r>
          </a:p>
          <a:p>
            <a:pPr lvl="1"/>
            <a:r>
              <a:rPr lang="de-DE" sz="1800" dirty="0">
                <a:solidFill>
                  <a:schemeClr val="tx1">
                    <a:lumMod val="85000"/>
                  </a:schemeClr>
                </a:solidFill>
              </a:rPr>
              <a:t>2019</a:t>
            </a:r>
          </a:p>
          <a:p>
            <a:pPr>
              <a:buFont typeface="Arial" panose="020B0604020202020204" pitchFamily="34" charset="0"/>
              <a:buChar char="•"/>
            </a:pPr>
            <a:r>
              <a:rPr lang="de-DE" sz="2200" dirty="0"/>
              <a:t>Datum der einzelnen Messungen vorhanden?</a:t>
            </a:r>
          </a:p>
          <a:p>
            <a:pPr lvl="1"/>
            <a:r>
              <a:rPr lang="de-DE" sz="1800" dirty="0">
                <a:solidFill>
                  <a:schemeClr val="tx1">
                    <a:lumMod val="85000"/>
                  </a:schemeClr>
                </a:solidFill>
              </a:rPr>
              <a:t>Nicht vorhanden</a:t>
            </a:r>
          </a:p>
          <a:p>
            <a:pPr marL="0" indent="0">
              <a:buNone/>
            </a:pPr>
            <a:endParaRPr lang="de-DE" dirty="0"/>
          </a:p>
        </p:txBody>
      </p:sp>
    </p:spTree>
    <p:extLst>
      <p:ext uri="{BB962C8B-B14F-4D97-AF65-F5344CB8AC3E}">
        <p14:creationId xmlns:p14="http://schemas.microsoft.com/office/powerpoint/2010/main" val="30274813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3: </a:t>
            </a:r>
            <a:br>
              <a:rPr lang="de-DE" dirty="0"/>
            </a:br>
            <a:r>
              <a:rPr lang="de-DE" dirty="0" err="1"/>
              <a:t>metadatenschema</a:t>
            </a:r>
            <a:r>
              <a:rPr lang="de-DE" dirty="0"/>
              <a:t> ausfüllen</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pPr marL="0" indent="0">
              <a:buNone/>
            </a:pPr>
            <a:r>
              <a:rPr lang="de-DE" sz="2000" dirty="0"/>
              <a:t>Analysiere nun den Datensatz genauer, welche Informationen kannst du finden? Füge hierzu in die erstellte Tabelle alle potentiellen Metadaten und deren Informationen hinzu die du finden kannst.</a:t>
            </a:r>
          </a:p>
          <a:p>
            <a:endParaRPr lang="de-DE" dirty="0"/>
          </a:p>
          <a:p>
            <a:pPr marL="0" indent="0">
              <a:buNone/>
            </a:pPr>
            <a:endParaRPr lang="de-DE" dirty="0"/>
          </a:p>
        </p:txBody>
      </p:sp>
      <p:graphicFrame>
        <p:nvGraphicFramePr>
          <p:cNvPr id="4" name="Tabelle 4">
            <a:extLst>
              <a:ext uri="{FF2B5EF4-FFF2-40B4-BE49-F238E27FC236}">
                <a16:creationId xmlns:a16="http://schemas.microsoft.com/office/drawing/2014/main" id="{FC27C967-DD32-F959-A883-64E4F4F20118}"/>
              </a:ext>
            </a:extLst>
          </p:cNvPr>
          <p:cNvGraphicFramePr>
            <a:graphicFrameLocks noGrp="1"/>
          </p:cNvGraphicFramePr>
          <p:nvPr>
            <p:extLst>
              <p:ext uri="{D42A27DB-BD31-4B8C-83A1-F6EECF244321}">
                <p14:modId xmlns:p14="http://schemas.microsoft.com/office/powerpoint/2010/main" val="2429137330"/>
              </p:ext>
            </p:extLst>
          </p:nvPr>
        </p:nvGraphicFramePr>
        <p:xfrm>
          <a:off x="1872974" y="3860432"/>
          <a:ext cx="8128000" cy="2392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1631865085"/>
                    </a:ext>
                  </a:extLst>
                </a:gridCol>
                <a:gridCol w="2032000">
                  <a:extLst>
                    <a:ext uri="{9D8B030D-6E8A-4147-A177-3AD203B41FA5}">
                      <a16:colId xmlns:a16="http://schemas.microsoft.com/office/drawing/2014/main" val="3071067027"/>
                    </a:ext>
                  </a:extLst>
                </a:gridCol>
                <a:gridCol w="2032000">
                  <a:extLst>
                    <a:ext uri="{9D8B030D-6E8A-4147-A177-3AD203B41FA5}">
                      <a16:colId xmlns:a16="http://schemas.microsoft.com/office/drawing/2014/main" val="17982805"/>
                    </a:ext>
                  </a:extLst>
                </a:gridCol>
                <a:gridCol w="2032000">
                  <a:extLst>
                    <a:ext uri="{9D8B030D-6E8A-4147-A177-3AD203B41FA5}">
                      <a16:colId xmlns:a16="http://schemas.microsoft.com/office/drawing/2014/main" val="2771606396"/>
                    </a:ext>
                  </a:extLst>
                </a:gridCol>
              </a:tblGrid>
              <a:tr h="370840">
                <a:tc>
                  <a:txBody>
                    <a:bodyPr/>
                    <a:lstStyle/>
                    <a:p>
                      <a:r>
                        <a:rPr lang="de-DE" dirty="0"/>
                        <a:t>Feld</a:t>
                      </a:r>
                    </a:p>
                  </a:txBody>
                  <a:tcPr/>
                </a:tc>
                <a:tc>
                  <a:txBody>
                    <a:bodyPr/>
                    <a:lstStyle/>
                    <a:p>
                      <a:r>
                        <a:rPr lang="de-DE" dirty="0"/>
                        <a:t>Inhalt</a:t>
                      </a:r>
                    </a:p>
                  </a:txBody>
                  <a:tcPr/>
                </a:tc>
                <a:tc>
                  <a:txBody>
                    <a:bodyPr/>
                    <a:lstStyle/>
                    <a:p>
                      <a:r>
                        <a:rPr lang="de-DE" dirty="0"/>
                        <a:t>Format</a:t>
                      </a:r>
                    </a:p>
                  </a:txBody>
                  <a:tcPr/>
                </a:tc>
                <a:tc>
                  <a:txBody>
                    <a:bodyPr/>
                    <a:lstStyle/>
                    <a:p>
                      <a:r>
                        <a:rPr lang="de-DE" dirty="0"/>
                        <a:t>Referenz</a:t>
                      </a:r>
                    </a:p>
                  </a:txBody>
                  <a:tcPr/>
                </a:tc>
                <a:extLst>
                  <a:ext uri="{0D108BD9-81ED-4DB2-BD59-A6C34878D82A}">
                    <a16:rowId xmlns:a16="http://schemas.microsoft.com/office/drawing/2014/main" val="1671480224"/>
                  </a:ext>
                </a:extLst>
              </a:tr>
              <a:tr h="370840">
                <a:tc>
                  <a:txBody>
                    <a:bodyPr/>
                    <a:lstStyle/>
                    <a:p>
                      <a:r>
                        <a:rPr lang="de-DE" dirty="0" err="1"/>
                        <a:t>age</a:t>
                      </a:r>
                      <a:endParaRPr lang="de-DE" dirty="0"/>
                    </a:p>
                  </a:txBody>
                  <a:tcPr/>
                </a:tc>
                <a:tc>
                  <a:txBody>
                    <a:bodyPr/>
                    <a:lstStyle/>
                    <a:p>
                      <a:r>
                        <a:rPr lang="de-DE" dirty="0"/>
                        <a:t>Alter der Probanden</a:t>
                      </a:r>
                    </a:p>
                  </a:txBody>
                  <a:tcPr/>
                </a:tc>
                <a:tc>
                  <a:txBody>
                    <a:bodyPr/>
                    <a:lstStyle/>
                    <a:p>
                      <a:r>
                        <a:rPr lang="de-DE" dirty="0" err="1"/>
                        <a:t>int</a:t>
                      </a:r>
                      <a:r>
                        <a:rPr lang="de-DE" dirty="0"/>
                        <a:t> (Tage)</a:t>
                      </a:r>
                    </a:p>
                  </a:txBody>
                  <a:tcPr/>
                </a:tc>
                <a:tc>
                  <a:txBody>
                    <a:bodyPr/>
                    <a:lstStyle/>
                    <a:p>
                      <a:r>
                        <a:rPr lang="de-DE" dirty="0"/>
                        <a:t>NA</a:t>
                      </a:r>
                    </a:p>
                  </a:txBody>
                  <a:tcPr/>
                </a:tc>
                <a:extLst>
                  <a:ext uri="{0D108BD9-81ED-4DB2-BD59-A6C34878D82A}">
                    <a16:rowId xmlns:a16="http://schemas.microsoft.com/office/drawing/2014/main" val="2534714848"/>
                  </a:ext>
                </a:extLst>
              </a:tr>
              <a:tr h="370840">
                <a:tc>
                  <a:txBody>
                    <a:bodyPr/>
                    <a:lstStyle/>
                    <a:p>
                      <a:r>
                        <a:rPr lang="de-DE" dirty="0" err="1"/>
                        <a:t>ap_hi</a:t>
                      </a:r>
                      <a:endParaRPr lang="de-DE" dirty="0"/>
                    </a:p>
                  </a:txBody>
                  <a:tcPr/>
                </a:tc>
                <a:tc>
                  <a:txBody>
                    <a:bodyPr/>
                    <a:lstStyle/>
                    <a:p>
                      <a:r>
                        <a:rPr lang="de-DE" dirty="0"/>
                        <a:t>Systolischer Blutdruck</a:t>
                      </a:r>
                    </a:p>
                  </a:txBody>
                  <a:tcPr/>
                </a:tc>
                <a:tc>
                  <a:txBody>
                    <a:bodyPr/>
                    <a:lstStyle/>
                    <a:p>
                      <a:r>
                        <a:rPr lang="de-DE" dirty="0" err="1"/>
                        <a:t>int</a:t>
                      </a:r>
                      <a:endParaRPr lang="de-DE" dirty="0"/>
                    </a:p>
                  </a:txBody>
                  <a:tcPr/>
                </a:tc>
                <a:tc>
                  <a:txBody>
                    <a:bodyPr/>
                    <a:lstStyle/>
                    <a:p>
                      <a:r>
                        <a:rPr lang="de-DE" dirty="0"/>
                        <a:t>NA</a:t>
                      </a:r>
                    </a:p>
                  </a:txBody>
                  <a:tcPr/>
                </a:tc>
                <a:extLst>
                  <a:ext uri="{0D108BD9-81ED-4DB2-BD59-A6C34878D82A}">
                    <a16:rowId xmlns:a16="http://schemas.microsoft.com/office/drawing/2014/main" val="4004685213"/>
                  </a:ext>
                </a:extLst>
              </a:tr>
              <a:tr h="370840">
                <a:tc>
                  <a:txBody>
                    <a:bodyPr/>
                    <a:lstStyle/>
                    <a:p>
                      <a:endParaRPr lang="de-DE"/>
                    </a:p>
                  </a:txBody>
                  <a:tcPr/>
                </a:tc>
                <a:tc>
                  <a:txBody>
                    <a:bodyPr/>
                    <a:lstStyle/>
                    <a:p>
                      <a:endParaRPr lang="de-DE"/>
                    </a:p>
                  </a:txBody>
                  <a:tcPr/>
                </a:tc>
                <a:tc>
                  <a:txBody>
                    <a:bodyPr/>
                    <a:lstStyle/>
                    <a:p>
                      <a:endParaRPr lang="de-DE" dirty="0"/>
                    </a:p>
                  </a:txBody>
                  <a:tcPr/>
                </a:tc>
                <a:tc>
                  <a:txBody>
                    <a:bodyPr/>
                    <a:lstStyle/>
                    <a:p>
                      <a:endParaRPr lang="de-DE" dirty="0"/>
                    </a:p>
                  </a:txBody>
                  <a:tcPr/>
                </a:tc>
                <a:extLst>
                  <a:ext uri="{0D108BD9-81ED-4DB2-BD59-A6C34878D82A}">
                    <a16:rowId xmlns:a16="http://schemas.microsoft.com/office/drawing/2014/main" val="2928996694"/>
                  </a:ext>
                </a:extLst>
              </a:tr>
              <a:tr h="370840">
                <a:tc>
                  <a:txBody>
                    <a:bodyPr/>
                    <a:lstStyle/>
                    <a:p>
                      <a:endParaRPr lang="de-DE"/>
                    </a:p>
                  </a:txBody>
                  <a:tcPr/>
                </a:tc>
                <a:tc>
                  <a:txBody>
                    <a:bodyPr/>
                    <a:lstStyle/>
                    <a:p>
                      <a:endParaRPr lang="de-DE"/>
                    </a:p>
                  </a:txBody>
                  <a:tcPr/>
                </a:tc>
                <a:tc>
                  <a:txBody>
                    <a:bodyPr/>
                    <a:lstStyle/>
                    <a:p>
                      <a:endParaRPr lang="de-DE"/>
                    </a:p>
                  </a:txBody>
                  <a:tcPr/>
                </a:tc>
                <a:tc>
                  <a:txBody>
                    <a:bodyPr/>
                    <a:lstStyle/>
                    <a:p>
                      <a:endParaRPr lang="de-DE" dirty="0"/>
                    </a:p>
                  </a:txBody>
                  <a:tcPr/>
                </a:tc>
                <a:extLst>
                  <a:ext uri="{0D108BD9-81ED-4DB2-BD59-A6C34878D82A}">
                    <a16:rowId xmlns:a16="http://schemas.microsoft.com/office/drawing/2014/main" val="1214925842"/>
                  </a:ext>
                </a:extLst>
              </a:tr>
            </a:tbl>
          </a:graphicData>
        </a:graphic>
      </p:graphicFrame>
    </p:spTree>
    <p:extLst>
      <p:ext uri="{BB962C8B-B14F-4D97-AF65-F5344CB8AC3E}">
        <p14:creationId xmlns:p14="http://schemas.microsoft.com/office/powerpoint/2010/main" val="3895528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Strukturelle Daten und </a:t>
            </a:r>
            <a:r>
              <a:rPr lang="de-DE" dirty="0" err="1"/>
              <a:t>metadaten</a:t>
            </a:r>
            <a:endParaRPr lang="de-DE" dirty="0"/>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
        <p:nvSpPr>
          <p:cNvPr id="3" name="Rechteck 2">
            <a:extLst>
              <a:ext uri="{FF2B5EF4-FFF2-40B4-BE49-F238E27FC236}">
                <a16:creationId xmlns:a16="http://schemas.microsoft.com/office/drawing/2014/main" id="{3BB34FBE-B069-59A3-C592-96E43EB681B8}"/>
              </a:ext>
            </a:extLst>
          </p:cNvPr>
          <p:cNvSpPr/>
          <p:nvPr/>
        </p:nvSpPr>
        <p:spPr>
          <a:xfrm>
            <a:off x="2597426" y="5830957"/>
            <a:ext cx="1948070" cy="649356"/>
          </a:xfrm>
          <a:prstGeom prst="rect">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6708525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en-US" dirty="0" err="1"/>
              <a:t>Sturcture</a:t>
            </a:r>
            <a:r>
              <a:rPr lang="en-US" dirty="0"/>
              <a:t> Information, </a:t>
            </a:r>
            <a:r>
              <a:rPr lang="en-US" dirty="0" err="1"/>
              <a:t>definiton</a:t>
            </a:r>
            <a:r>
              <a:rPr lang="en-US" dirty="0"/>
              <a:t> by </a:t>
            </a:r>
            <a:r>
              <a:rPr lang="en-US" dirty="0">
                <a:hlinkClick r:id="rId2"/>
              </a:rPr>
              <a:t>Open Archival Information System</a:t>
            </a:r>
            <a:r>
              <a:rPr lang="en-US" dirty="0"/>
              <a:t>:</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r>
              <a:rPr lang="en-US" dirty="0"/>
              <a:t>It does this by </a:t>
            </a:r>
            <a:r>
              <a:rPr lang="en-US" b="1" dirty="0"/>
              <a:t>describing the format</a:t>
            </a:r>
            <a:r>
              <a:rPr lang="en-US" dirty="0"/>
              <a:t>, or data structure concepts, which are to be applied to the bit sequences and that in turn result in more meaningful values such as characters, numbers, pixels, arrays, tables, etc.</a:t>
            </a:r>
          </a:p>
          <a:p>
            <a:r>
              <a:rPr lang="en-US" dirty="0"/>
              <a:t>These common computer </a:t>
            </a:r>
            <a:r>
              <a:rPr lang="en-US" b="1" dirty="0"/>
              <a:t>data types</a:t>
            </a:r>
            <a:r>
              <a:rPr lang="en-US" dirty="0"/>
              <a:t>, </a:t>
            </a:r>
            <a:r>
              <a:rPr lang="en-US" b="1" dirty="0"/>
              <a:t>aggregations</a:t>
            </a:r>
            <a:r>
              <a:rPr lang="en-US" dirty="0"/>
              <a:t> of these data types, and </a:t>
            </a:r>
            <a:r>
              <a:rPr lang="en-US" b="1" dirty="0"/>
              <a:t>mapping rules</a:t>
            </a:r>
            <a:r>
              <a:rPr lang="en-US" dirty="0"/>
              <a:t> which map from the underlying data types to the higher level concepts needed to understand the Digital Object are referred to as the Structure Information of the Representation Information object.</a:t>
            </a:r>
            <a:endParaRPr lang="de-DE" dirty="0"/>
          </a:p>
          <a:p>
            <a:pPr marL="0" indent="0">
              <a:buNone/>
            </a:pPr>
            <a:endParaRPr lang="de-DE" dirty="0"/>
          </a:p>
        </p:txBody>
      </p:sp>
    </p:spTree>
    <p:extLst>
      <p:ext uri="{BB962C8B-B14F-4D97-AF65-F5344CB8AC3E}">
        <p14:creationId xmlns:p14="http://schemas.microsoft.com/office/powerpoint/2010/main" val="36366874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en-US" dirty="0" err="1"/>
              <a:t>Sturcture</a:t>
            </a:r>
            <a:r>
              <a:rPr lang="en-US" dirty="0"/>
              <a:t> Information, </a:t>
            </a:r>
            <a:r>
              <a:rPr lang="en-US" dirty="0" err="1"/>
              <a:t>definiton</a:t>
            </a:r>
            <a:r>
              <a:rPr lang="en-US" dirty="0"/>
              <a:t> by </a:t>
            </a:r>
            <a:r>
              <a:rPr lang="en-US" dirty="0">
                <a:hlinkClick r:id="rId2"/>
              </a:rPr>
              <a:t>Open Archival Information System</a:t>
            </a:r>
            <a:r>
              <a:rPr lang="en-US" dirty="0"/>
              <a:t>:</a:t>
            </a:r>
            <a:endParaRPr lang="de-DE" dirty="0"/>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7"/>
            <a:ext cx="9905999" cy="4111556"/>
          </a:xfrm>
        </p:spPr>
        <p:txBody>
          <a:bodyPr>
            <a:normAutofit/>
          </a:bodyPr>
          <a:lstStyle/>
          <a:p>
            <a:r>
              <a:rPr lang="de-DE" dirty="0"/>
              <a:t>Beispiel</a:t>
            </a:r>
          </a:p>
          <a:p>
            <a:pPr lvl="1"/>
            <a:r>
              <a:rPr lang="de-DE" sz="2400" dirty="0"/>
              <a:t>Ein Verweis auf den ASCII-Standard (ISO 9660), um </a:t>
            </a:r>
            <a:r>
              <a:rPr lang="de-DE" sz="2400" dirty="0" err="1"/>
              <a:t>bits</a:t>
            </a:r>
            <a:r>
              <a:rPr lang="de-DE" sz="2400" dirty="0"/>
              <a:t> in </a:t>
            </a:r>
            <a:r>
              <a:rPr lang="de-DE" sz="2400" dirty="0" err="1"/>
              <a:t>characters</a:t>
            </a:r>
            <a:r>
              <a:rPr lang="de-DE" sz="2400" dirty="0"/>
              <a:t> zu interpretieren.</a:t>
            </a:r>
          </a:p>
          <a:p>
            <a:pPr lvl="1"/>
            <a:r>
              <a:rPr lang="de-DE" sz="2400" dirty="0"/>
              <a:t>Ein Verweis auf ISO/TS 22028-4 (Digital </a:t>
            </a:r>
            <a:r>
              <a:rPr lang="de-DE" sz="2400" dirty="0" err="1"/>
              <a:t>images</a:t>
            </a:r>
            <a:r>
              <a:rPr lang="de-DE" sz="2400" dirty="0"/>
              <a:t> </a:t>
            </a:r>
            <a:r>
              <a:rPr lang="de-DE" sz="2400" dirty="0" err="1"/>
              <a:t>encoded</a:t>
            </a:r>
            <a:r>
              <a:rPr lang="de-DE" sz="2400" dirty="0"/>
              <a:t> </a:t>
            </a:r>
            <a:r>
              <a:rPr lang="de-DE" sz="2400" dirty="0" err="1"/>
              <a:t>using</a:t>
            </a:r>
            <a:r>
              <a:rPr lang="de-DE" sz="2400" dirty="0"/>
              <a:t> </a:t>
            </a:r>
            <a:r>
              <a:rPr lang="de-DE" sz="2400" dirty="0" err="1"/>
              <a:t>eciRGB</a:t>
            </a:r>
            <a:r>
              <a:rPr lang="de-DE" sz="2400" dirty="0"/>
              <a:t>) um </a:t>
            </a:r>
            <a:r>
              <a:rPr lang="de-DE" sz="2400" dirty="0" err="1"/>
              <a:t>bits</a:t>
            </a:r>
            <a:r>
              <a:rPr lang="de-DE" sz="2400" dirty="0"/>
              <a:t> in Bilder zu interpretieren.</a:t>
            </a:r>
          </a:p>
          <a:p>
            <a:pPr lvl="1"/>
            <a:endParaRPr lang="de-DE" dirty="0"/>
          </a:p>
          <a:p>
            <a:pPr marL="0" indent="0">
              <a:buNone/>
            </a:pPr>
            <a:endParaRPr lang="de-DE" dirty="0"/>
          </a:p>
        </p:txBody>
      </p:sp>
    </p:spTree>
    <p:extLst>
      <p:ext uri="{BB962C8B-B14F-4D97-AF65-F5344CB8AC3E}">
        <p14:creationId xmlns:p14="http://schemas.microsoft.com/office/powerpoint/2010/main" val="2765070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a:t>Data </a:t>
            </a:r>
            <a:r>
              <a:rPr lang="de-DE" dirty="0" err="1"/>
              <a:t>exploration</a:t>
            </a:r>
            <a:endParaRPr lang="de-DE"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lnSpcReduction="10000"/>
          </a:bodyPr>
          <a:lstStyle/>
          <a:p>
            <a:pPr marL="0" indent="0">
              <a:buNone/>
            </a:pPr>
            <a:r>
              <a:rPr lang="de-DE" dirty="0"/>
              <a:t>Original Daten können, wie angesprochen unter </a:t>
            </a:r>
            <a:r>
              <a:rPr lang="de-DE" dirty="0">
                <a:hlinkClick r:id="rId2"/>
              </a:rPr>
              <a:t>https://www.kaggle.com/datasets/sulianova/cardiovascular-disease-datasetOr</a:t>
            </a:r>
            <a:r>
              <a:rPr lang="de-DE" dirty="0"/>
              <a:t> gefunden werden.</a:t>
            </a:r>
          </a:p>
          <a:p>
            <a:r>
              <a:rPr lang="de-DE" dirty="0"/>
              <a:t>Features:</a:t>
            </a:r>
          </a:p>
          <a:p>
            <a:pPr lvl="1"/>
            <a:r>
              <a:rPr lang="de-DE" dirty="0"/>
              <a:t>Age | </a:t>
            </a:r>
            <a:r>
              <a:rPr lang="de-DE" dirty="0" err="1"/>
              <a:t>Objective</a:t>
            </a:r>
            <a:r>
              <a:rPr lang="de-DE" dirty="0"/>
              <a:t> Feature | </a:t>
            </a:r>
            <a:r>
              <a:rPr lang="de-DE" dirty="0" err="1"/>
              <a:t>age</a:t>
            </a:r>
            <a:r>
              <a:rPr lang="de-DE" dirty="0"/>
              <a:t> | </a:t>
            </a:r>
            <a:r>
              <a:rPr lang="de-DE" dirty="0" err="1"/>
              <a:t>int</a:t>
            </a:r>
            <a:r>
              <a:rPr lang="de-DE" dirty="0"/>
              <a:t> (</a:t>
            </a:r>
            <a:r>
              <a:rPr lang="de-DE" dirty="0" err="1"/>
              <a:t>days</a:t>
            </a:r>
            <a:r>
              <a:rPr lang="de-DE" dirty="0"/>
              <a:t>)</a:t>
            </a:r>
          </a:p>
          <a:p>
            <a:pPr lvl="1"/>
            <a:r>
              <a:rPr lang="de-DE" dirty="0"/>
              <a:t>Height | </a:t>
            </a:r>
            <a:r>
              <a:rPr lang="de-DE" dirty="0" err="1"/>
              <a:t>Objective</a:t>
            </a:r>
            <a:r>
              <a:rPr lang="de-DE" dirty="0"/>
              <a:t> Feature | </a:t>
            </a:r>
            <a:r>
              <a:rPr lang="de-DE" dirty="0" err="1"/>
              <a:t>height</a:t>
            </a:r>
            <a:r>
              <a:rPr lang="de-DE" dirty="0"/>
              <a:t> | </a:t>
            </a:r>
            <a:r>
              <a:rPr lang="de-DE" dirty="0" err="1"/>
              <a:t>int</a:t>
            </a:r>
            <a:r>
              <a:rPr lang="de-DE" dirty="0"/>
              <a:t> (cm) |</a:t>
            </a:r>
          </a:p>
          <a:p>
            <a:pPr lvl="1"/>
            <a:r>
              <a:rPr lang="de-DE" dirty="0" err="1"/>
              <a:t>Weight</a:t>
            </a:r>
            <a:r>
              <a:rPr lang="de-DE" dirty="0"/>
              <a:t> | </a:t>
            </a:r>
            <a:r>
              <a:rPr lang="de-DE" dirty="0" err="1"/>
              <a:t>Objective</a:t>
            </a:r>
            <a:r>
              <a:rPr lang="de-DE" dirty="0"/>
              <a:t> Feature | </a:t>
            </a:r>
            <a:r>
              <a:rPr lang="de-DE" dirty="0" err="1"/>
              <a:t>weight</a:t>
            </a:r>
            <a:r>
              <a:rPr lang="de-DE" dirty="0"/>
              <a:t> | </a:t>
            </a:r>
            <a:r>
              <a:rPr lang="de-DE" dirty="0" err="1"/>
              <a:t>float</a:t>
            </a:r>
            <a:r>
              <a:rPr lang="de-DE" dirty="0"/>
              <a:t> (kg) |</a:t>
            </a:r>
          </a:p>
          <a:p>
            <a:pPr lvl="1"/>
            <a:r>
              <a:rPr lang="de-DE" dirty="0" err="1"/>
              <a:t>Systolic</a:t>
            </a:r>
            <a:r>
              <a:rPr lang="de-DE" dirty="0"/>
              <a:t> </a:t>
            </a:r>
            <a:r>
              <a:rPr lang="de-DE" dirty="0" err="1"/>
              <a:t>blood</a:t>
            </a:r>
            <a:r>
              <a:rPr lang="de-DE" dirty="0"/>
              <a:t> </a:t>
            </a:r>
            <a:r>
              <a:rPr lang="de-DE" dirty="0" err="1"/>
              <a:t>pressure</a:t>
            </a:r>
            <a:r>
              <a:rPr lang="de-DE" dirty="0"/>
              <a:t> | Examination Feature | </a:t>
            </a:r>
            <a:r>
              <a:rPr lang="de-DE" dirty="0" err="1"/>
              <a:t>ap_hi</a:t>
            </a:r>
            <a:r>
              <a:rPr lang="de-DE" dirty="0"/>
              <a:t> | </a:t>
            </a:r>
            <a:r>
              <a:rPr lang="de-DE" dirty="0" err="1"/>
              <a:t>int</a:t>
            </a:r>
            <a:r>
              <a:rPr lang="de-DE" dirty="0"/>
              <a:t> |</a:t>
            </a:r>
          </a:p>
          <a:p>
            <a:pPr lvl="1"/>
            <a:r>
              <a:rPr lang="de-DE" dirty="0" err="1"/>
              <a:t>Diastolic</a:t>
            </a:r>
            <a:r>
              <a:rPr lang="de-DE" dirty="0"/>
              <a:t> </a:t>
            </a:r>
            <a:r>
              <a:rPr lang="de-DE" dirty="0" err="1"/>
              <a:t>blood</a:t>
            </a:r>
            <a:r>
              <a:rPr lang="de-DE" dirty="0"/>
              <a:t> </a:t>
            </a:r>
            <a:r>
              <a:rPr lang="de-DE" dirty="0" err="1"/>
              <a:t>pressure</a:t>
            </a:r>
            <a:r>
              <a:rPr lang="de-DE" dirty="0"/>
              <a:t> | Examination Feature | </a:t>
            </a:r>
            <a:r>
              <a:rPr lang="de-DE" dirty="0" err="1"/>
              <a:t>ap_lo</a:t>
            </a:r>
            <a:r>
              <a:rPr lang="de-DE" dirty="0"/>
              <a:t> | </a:t>
            </a:r>
            <a:r>
              <a:rPr lang="de-DE" dirty="0" err="1"/>
              <a:t>int</a:t>
            </a:r>
            <a:r>
              <a:rPr lang="de-DE" dirty="0"/>
              <a:t> |</a:t>
            </a:r>
          </a:p>
          <a:p>
            <a:pPr lvl="1"/>
            <a:r>
              <a:rPr lang="de-DE" dirty="0"/>
              <a:t>Smoking | </a:t>
            </a:r>
            <a:r>
              <a:rPr lang="de-DE" dirty="0" err="1"/>
              <a:t>Subjective</a:t>
            </a:r>
            <a:r>
              <a:rPr lang="de-DE" dirty="0"/>
              <a:t> Feature | smoke | 0-2 |</a:t>
            </a:r>
          </a:p>
          <a:p>
            <a:pPr lvl="1"/>
            <a:r>
              <a:rPr lang="de-DE" dirty="0"/>
              <a:t>Presence </a:t>
            </a:r>
            <a:r>
              <a:rPr lang="de-DE" dirty="0" err="1"/>
              <a:t>or</a:t>
            </a:r>
            <a:r>
              <a:rPr lang="de-DE" dirty="0"/>
              <a:t> </a:t>
            </a:r>
            <a:r>
              <a:rPr lang="de-DE" dirty="0" err="1"/>
              <a:t>absence</a:t>
            </a:r>
            <a:r>
              <a:rPr lang="de-DE" dirty="0"/>
              <a:t> </a:t>
            </a:r>
            <a:r>
              <a:rPr lang="de-DE" dirty="0" err="1"/>
              <a:t>of</a:t>
            </a:r>
            <a:r>
              <a:rPr lang="de-DE" dirty="0"/>
              <a:t> </a:t>
            </a:r>
            <a:r>
              <a:rPr lang="de-DE" dirty="0" err="1"/>
              <a:t>cardiovascular</a:t>
            </a:r>
            <a:endParaRPr lang="de-DE" dirty="0"/>
          </a:p>
          <a:p>
            <a:pPr marL="0" indent="0">
              <a:buNone/>
            </a:pPr>
            <a:endParaRPr lang="de-DE" dirty="0"/>
          </a:p>
        </p:txBody>
      </p:sp>
    </p:spTree>
    <p:extLst>
      <p:ext uri="{BB962C8B-B14F-4D97-AF65-F5344CB8AC3E}">
        <p14:creationId xmlns:p14="http://schemas.microsoft.com/office/powerpoint/2010/main" val="1985291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marL="0" indent="0">
              <a:buNone/>
            </a:pPr>
            <a:r>
              <a:rPr lang="de-DE" dirty="0"/>
              <a:t>Liefern Informationen über:</a:t>
            </a:r>
          </a:p>
          <a:p>
            <a:r>
              <a:rPr lang="de-DE" dirty="0"/>
              <a:t>Daten (Dokumente, Bilder, Datensätze)</a:t>
            </a:r>
          </a:p>
          <a:p>
            <a:r>
              <a:rPr lang="de-DE" dirty="0"/>
              <a:t>Konzepte (Klassifikationen)</a:t>
            </a:r>
          </a:p>
          <a:p>
            <a:r>
              <a:rPr lang="de-DE" dirty="0"/>
              <a:t>Reale Begebenheiten (Personen, Organisationen, Standorte, Bilder)</a:t>
            </a:r>
          </a:p>
        </p:txBody>
      </p:sp>
    </p:spTree>
    <p:extLst>
      <p:ext uri="{BB962C8B-B14F-4D97-AF65-F5344CB8AC3E}">
        <p14:creationId xmlns:p14="http://schemas.microsoft.com/office/powerpoint/2010/main" val="37988441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a:t>Data </a:t>
            </a:r>
            <a:r>
              <a:rPr lang="de-DE" dirty="0" err="1"/>
              <a:t>exploration</a:t>
            </a:r>
            <a:endParaRPr lang="de-DE" dirty="0"/>
          </a:p>
        </p:txBody>
      </p:sp>
      <p:pic>
        <p:nvPicPr>
          <p:cNvPr id="9" name="Grafik 8">
            <a:extLst>
              <a:ext uri="{FF2B5EF4-FFF2-40B4-BE49-F238E27FC236}">
                <a16:creationId xmlns:a16="http://schemas.microsoft.com/office/drawing/2014/main" id="{91E885C1-3567-A026-E3E9-F6DC04FAC610}"/>
              </a:ext>
            </a:extLst>
          </p:cNvPr>
          <p:cNvPicPr>
            <a:picLocks noChangeAspect="1"/>
          </p:cNvPicPr>
          <p:nvPr/>
        </p:nvPicPr>
        <p:blipFill>
          <a:blip r:embed="rId2"/>
          <a:stretch>
            <a:fillRect/>
          </a:stretch>
        </p:blipFill>
        <p:spPr>
          <a:xfrm>
            <a:off x="1804293" y="1839117"/>
            <a:ext cx="6782747" cy="1238423"/>
          </a:xfrm>
          <a:prstGeom prst="rect">
            <a:avLst/>
          </a:prstGeom>
        </p:spPr>
      </p:pic>
      <p:pic>
        <p:nvPicPr>
          <p:cNvPr id="11" name="Grafik 10">
            <a:extLst>
              <a:ext uri="{FF2B5EF4-FFF2-40B4-BE49-F238E27FC236}">
                <a16:creationId xmlns:a16="http://schemas.microsoft.com/office/drawing/2014/main" id="{6D13EB6B-A4A6-B11D-097D-941F04BE0239}"/>
              </a:ext>
            </a:extLst>
          </p:cNvPr>
          <p:cNvPicPr>
            <a:picLocks noChangeAspect="1"/>
          </p:cNvPicPr>
          <p:nvPr/>
        </p:nvPicPr>
        <p:blipFill>
          <a:blip r:embed="rId3"/>
          <a:stretch>
            <a:fillRect/>
          </a:stretch>
        </p:blipFill>
        <p:spPr>
          <a:xfrm>
            <a:off x="1804294" y="3317687"/>
            <a:ext cx="6782747" cy="3000794"/>
          </a:xfrm>
          <a:prstGeom prst="rect">
            <a:avLst/>
          </a:prstGeom>
        </p:spPr>
      </p:pic>
    </p:spTree>
    <p:extLst>
      <p:ext uri="{BB962C8B-B14F-4D97-AF65-F5344CB8AC3E}">
        <p14:creationId xmlns:p14="http://schemas.microsoft.com/office/powerpoint/2010/main" val="34738933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a:xfrm>
            <a:off x="1141413" y="618518"/>
            <a:ext cx="9905998" cy="1478570"/>
          </a:xfrm>
        </p:spPr>
        <p:txBody>
          <a:bodyPr anchor="ctr">
            <a:normAutofit/>
          </a:bodyPr>
          <a:lstStyle/>
          <a:p>
            <a:pPr algn="ctr"/>
            <a:r>
              <a:rPr lang="de-DE" dirty="0"/>
              <a:t>Was bedeuten diese daten?</a:t>
            </a:r>
          </a:p>
        </p:txBody>
      </p:sp>
      <p:pic>
        <p:nvPicPr>
          <p:cNvPr id="5" name="Inhaltsplatzhalter 4" descr="Ein Bild, das Text enthält.&#10;&#10;Automatisch generierte Beschreibung">
            <a:extLst>
              <a:ext uri="{FF2B5EF4-FFF2-40B4-BE49-F238E27FC236}">
                <a16:creationId xmlns:a16="http://schemas.microsoft.com/office/drawing/2014/main" id="{2B061B98-513E-88A8-E432-C60BBAD65369}"/>
              </a:ext>
            </a:extLst>
          </p:cNvPr>
          <p:cNvPicPr>
            <a:picLocks noGrp="1" noChangeAspect="1"/>
          </p:cNvPicPr>
          <p:nvPr>
            <p:ph idx="1"/>
          </p:nvPr>
        </p:nvPicPr>
        <p:blipFill>
          <a:blip r:embed="rId2"/>
          <a:stretch>
            <a:fillRect/>
          </a:stretch>
        </p:blipFill>
        <p:spPr>
          <a:xfrm>
            <a:off x="2414625" y="1785384"/>
            <a:ext cx="7362749" cy="4914636"/>
          </a:xfrm>
          <a:noFill/>
        </p:spPr>
      </p:pic>
    </p:spTree>
    <p:extLst>
      <p:ext uri="{BB962C8B-B14F-4D97-AF65-F5344CB8AC3E}">
        <p14:creationId xmlns:p14="http://schemas.microsoft.com/office/powerpoint/2010/main" val="15656249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enthält.&#10;&#10;Automatisch generierte Beschreibung">
            <a:extLst>
              <a:ext uri="{FF2B5EF4-FFF2-40B4-BE49-F238E27FC236}">
                <a16:creationId xmlns:a16="http://schemas.microsoft.com/office/drawing/2014/main" id="{57B908D4-7BEC-74F8-9F2E-1EC519A770CF}"/>
              </a:ext>
            </a:extLst>
          </p:cNvPr>
          <p:cNvPicPr>
            <a:picLocks noChangeAspect="1"/>
          </p:cNvPicPr>
          <p:nvPr/>
        </p:nvPicPr>
        <p:blipFill>
          <a:blip r:embed="rId2"/>
          <a:stretch>
            <a:fillRect/>
          </a:stretch>
        </p:blipFill>
        <p:spPr>
          <a:xfrm>
            <a:off x="2361366" y="946052"/>
            <a:ext cx="7469267" cy="4965895"/>
          </a:xfrm>
          <a:prstGeom prst="rect">
            <a:avLst/>
          </a:prstGeom>
        </p:spPr>
      </p:pic>
    </p:spTree>
    <p:extLst>
      <p:ext uri="{BB962C8B-B14F-4D97-AF65-F5344CB8AC3E}">
        <p14:creationId xmlns:p14="http://schemas.microsoft.com/office/powerpoint/2010/main" val="16336711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dirty="0" err="1"/>
              <a:t>metadatenschema</a:t>
            </a:r>
            <a:endParaRPr lang="de-DE"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a:buFont typeface="Arial" panose="020B0604020202020204" pitchFamily="34" charset="0"/>
              <a:buChar char="•"/>
            </a:pPr>
            <a:r>
              <a:rPr lang="de-DE" dirty="0"/>
              <a:t>Es gibt viele Arten von Metadatenstandards/-schemata(generisch/domänenspezifisch).</a:t>
            </a:r>
          </a:p>
          <a:p>
            <a:pPr>
              <a:buFont typeface="Arial" panose="020B0604020202020204" pitchFamily="34" charset="0"/>
              <a:buChar char="•"/>
            </a:pPr>
            <a:r>
              <a:rPr lang="de-DE" dirty="0"/>
              <a:t>Generische: </a:t>
            </a:r>
            <a:r>
              <a:rPr lang="de-DE" dirty="0">
                <a:hlinkClick r:id="rId2"/>
              </a:rPr>
              <a:t>Dublin Core</a:t>
            </a:r>
            <a:r>
              <a:rPr lang="de-DE" dirty="0"/>
              <a:t>, </a:t>
            </a:r>
            <a:r>
              <a:rPr lang="de-DE" dirty="0">
                <a:hlinkClick r:id="rId3"/>
              </a:rPr>
              <a:t>MODS</a:t>
            </a:r>
            <a:r>
              <a:rPr lang="de-DE" dirty="0"/>
              <a:t> (</a:t>
            </a:r>
            <a:r>
              <a:rPr lang="de-DE" dirty="0" err="1"/>
              <a:t>Metadata</a:t>
            </a:r>
            <a:r>
              <a:rPr lang="de-DE" dirty="0"/>
              <a:t> </a:t>
            </a:r>
            <a:r>
              <a:rPr lang="de-DE" dirty="0" err="1"/>
              <a:t>Object</a:t>
            </a:r>
            <a:r>
              <a:rPr lang="de-DE" dirty="0"/>
              <a:t> Description Schema) sind in der Regel einfach zu verwenden und weit verbreitet, müssen jedoch häufig erweitert werden, um spezifischere Informationen abzudecken.</a:t>
            </a:r>
          </a:p>
          <a:p>
            <a:pPr>
              <a:buFont typeface="Arial" panose="020B0604020202020204" pitchFamily="34" charset="0"/>
              <a:buChar char="•"/>
            </a:pPr>
            <a:r>
              <a:rPr lang="de-DE" dirty="0"/>
              <a:t>Domänenspezifische Schemata: Haben ein viel reichhaltigeres Vokabular und eine viel umfangreichere Struktur, sind jedoch in der Regel hochspezialisiert und nur für Forscher auf diesem Gebiet verständlich. </a:t>
            </a:r>
            <a:r>
              <a:rPr lang="de-DE" dirty="0">
                <a:hlinkClick r:id="rId4"/>
              </a:rPr>
              <a:t>Beispiele </a:t>
            </a:r>
            <a:r>
              <a:rPr lang="de-DE" dirty="0" err="1">
                <a:hlinkClick r:id="rId4"/>
              </a:rPr>
              <a:t>here</a:t>
            </a:r>
            <a:endParaRPr lang="de-DE" dirty="0"/>
          </a:p>
          <a:p>
            <a:pPr marL="0" indent="0">
              <a:buNone/>
            </a:pPr>
            <a:endParaRPr lang="de-DE" dirty="0"/>
          </a:p>
        </p:txBody>
      </p:sp>
    </p:spTree>
    <p:extLst>
      <p:ext uri="{BB962C8B-B14F-4D97-AF65-F5344CB8AC3E}">
        <p14:creationId xmlns:p14="http://schemas.microsoft.com/office/powerpoint/2010/main" val="27927648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a:buFont typeface="Arial" panose="020B0604020202020204" pitchFamily="34" charset="0"/>
              <a:buChar char="•"/>
            </a:pPr>
            <a:r>
              <a:rPr lang="de-DE" dirty="0"/>
              <a:t>Dublin Core geht auf die sogenannte Dublin Core </a:t>
            </a:r>
            <a:r>
              <a:rPr lang="de-DE" dirty="0" err="1"/>
              <a:t>Metadata</a:t>
            </a:r>
            <a:r>
              <a:rPr lang="de-DE" dirty="0"/>
              <a:t> Initiative(DCMI)</a:t>
            </a:r>
          </a:p>
          <a:p>
            <a:pPr>
              <a:buFont typeface="Arial" panose="020B0604020202020204" pitchFamily="34" charset="0"/>
              <a:buChar char="•"/>
            </a:pPr>
            <a:r>
              <a:rPr lang="de-DE" dirty="0"/>
              <a:t>1994 in Chicago gegründet</a:t>
            </a:r>
          </a:p>
          <a:p>
            <a:pPr>
              <a:buFont typeface="Arial" panose="020B0604020202020204" pitchFamily="34" charset="0"/>
              <a:buChar char="•"/>
            </a:pPr>
            <a:r>
              <a:rPr lang="de-DE" dirty="0"/>
              <a:t>1995 in Dublin einheitliche Standards zur Auszeichnung von Metaangaben definiert.</a:t>
            </a:r>
          </a:p>
          <a:p>
            <a:pPr>
              <a:buFont typeface="Arial" panose="020B0604020202020204" pitchFamily="34" charset="0"/>
              <a:buChar char="•"/>
            </a:pPr>
            <a:r>
              <a:rPr lang="de-DE" dirty="0"/>
              <a:t>Ziel: Suchmaschinen das Durchsuchen von Dokumenten zu erleichtern, indem wichtige Inhalte bereits in den Metadaten hinterlegt sind.</a:t>
            </a:r>
          </a:p>
          <a:p>
            <a:pPr>
              <a:buFont typeface="Arial" panose="020B0604020202020204" pitchFamily="34" charset="0"/>
              <a:buChar char="•"/>
            </a:pPr>
            <a:r>
              <a:rPr lang="de-DE" dirty="0"/>
              <a:t>Verwendung wo Suchmaschinen genutzt werden: Internet, Bibliotheken, Verwaltungen oder Museen.</a:t>
            </a:r>
          </a:p>
          <a:p>
            <a:pPr>
              <a:buFont typeface="Arial" panose="020B0604020202020204" pitchFamily="34" charset="0"/>
              <a:buChar char="•"/>
            </a:pPr>
            <a:r>
              <a:rPr lang="de-DE" dirty="0"/>
              <a:t>Heute werden die Standards von einer Gruppe aus Freiwilligen weiter bearbeitet.</a:t>
            </a:r>
          </a:p>
          <a:p>
            <a:pPr marL="0" indent="0">
              <a:buNone/>
            </a:pPr>
            <a:endParaRPr lang="de-DE" dirty="0"/>
          </a:p>
        </p:txBody>
      </p:sp>
    </p:spTree>
    <p:extLst>
      <p:ext uri="{BB962C8B-B14F-4D97-AF65-F5344CB8AC3E}">
        <p14:creationId xmlns:p14="http://schemas.microsoft.com/office/powerpoint/2010/main" val="20699567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Einteilung in 15 </a:t>
            </a:r>
            <a:r>
              <a:rPr lang="de-DE" b="1" dirty="0" err="1"/>
              <a:t>core</a:t>
            </a:r>
            <a:r>
              <a:rPr lang="de-DE" b="1" dirty="0"/>
              <a:t> </a:t>
            </a:r>
            <a:r>
              <a:rPr lang="de-DE" b="1" dirty="0" err="1"/>
              <a:t>elements</a:t>
            </a:r>
            <a:r>
              <a:rPr lang="de-DE" b="1" dirty="0"/>
              <a:t> </a:t>
            </a:r>
            <a:r>
              <a:rPr lang="de-DE" b="1" dirty="0" err="1">
                <a:hlinkClick r:id="rId2"/>
              </a:rPr>
              <a:t>here</a:t>
            </a:r>
            <a:r>
              <a:rPr lang="de-DE" b="1" dirty="0"/>
              <a:t>:</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671500" y="2097088"/>
            <a:ext cx="3245058" cy="4482618"/>
          </a:xfrm>
        </p:spPr>
        <p:txBody>
          <a:bodyPr>
            <a:normAutofit/>
          </a:bodyPr>
          <a:lstStyle/>
          <a:p>
            <a:pPr>
              <a:buFont typeface="Arial" panose="020B0604020202020204" pitchFamily="34" charset="0"/>
              <a:buChar char="•"/>
            </a:pPr>
            <a:r>
              <a:rPr lang="de-DE" dirty="0" err="1"/>
              <a:t>contributor</a:t>
            </a:r>
            <a:endParaRPr lang="de-DE" dirty="0"/>
          </a:p>
          <a:p>
            <a:pPr>
              <a:buFont typeface="Arial" panose="020B0604020202020204" pitchFamily="34" charset="0"/>
              <a:buChar char="•"/>
            </a:pPr>
            <a:r>
              <a:rPr lang="de-DE" dirty="0" err="1"/>
              <a:t>coverage</a:t>
            </a:r>
            <a:endParaRPr lang="de-DE" dirty="0"/>
          </a:p>
          <a:p>
            <a:pPr>
              <a:buFont typeface="Arial" panose="020B0604020202020204" pitchFamily="34" charset="0"/>
              <a:buChar char="•"/>
            </a:pPr>
            <a:r>
              <a:rPr lang="de-DE" dirty="0" err="1"/>
              <a:t>creator</a:t>
            </a:r>
            <a:endParaRPr lang="de-DE" dirty="0"/>
          </a:p>
          <a:p>
            <a:pPr>
              <a:buFont typeface="Arial" panose="020B0604020202020204" pitchFamily="34" charset="0"/>
              <a:buChar char="•"/>
            </a:pPr>
            <a:r>
              <a:rPr lang="de-DE" dirty="0"/>
              <a:t>date</a:t>
            </a:r>
          </a:p>
          <a:p>
            <a:pPr>
              <a:buFont typeface="Arial" panose="020B0604020202020204" pitchFamily="34" charset="0"/>
              <a:buChar char="•"/>
            </a:pPr>
            <a:r>
              <a:rPr lang="de-DE" dirty="0" err="1"/>
              <a:t>description</a:t>
            </a:r>
            <a:endParaRPr lang="de-DE" dirty="0"/>
          </a:p>
          <a:p>
            <a:pPr>
              <a:buFont typeface="Arial" panose="020B0604020202020204" pitchFamily="34" charset="0"/>
              <a:buChar char="•"/>
            </a:pPr>
            <a:r>
              <a:rPr lang="de-DE" dirty="0" err="1"/>
              <a:t>format</a:t>
            </a:r>
            <a:endParaRPr lang="de-DE" dirty="0"/>
          </a:p>
          <a:p>
            <a:pPr marL="0" indent="0">
              <a:buNone/>
            </a:pPr>
            <a:endParaRPr lang="de-DE" dirty="0"/>
          </a:p>
        </p:txBody>
      </p:sp>
      <p:sp>
        <p:nvSpPr>
          <p:cNvPr id="4" name="Inhaltsplatzhalter 2">
            <a:extLst>
              <a:ext uri="{FF2B5EF4-FFF2-40B4-BE49-F238E27FC236}">
                <a16:creationId xmlns:a16="http://schemas.microsoft.com/office/drawing/2014/main" id="{7DCEAB36-D9BC-D8EB-15B8-A1BAC032DAC0}"/>
              </a:ext>
            </a:extLst>
          </p:cNvPr>
          <p:cNvSpPr txBox="1">
            <a:spLocks/>
          </p:cNvSpPr>
          <p:nvPr/>
        </p:nvSpPr>
        <p:spPr>
          <a:xfrm>
            <a:off x="6094412" y="2097088"/>
            <a:ext cx="3245058" cy="448261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de-DE" dirty="0" err="1"/>
              <a:t>identifier</a:t>
            </a:r>
            <a:endParaRPr lang="de-DE" dirty="0"/>
          </a:p>
          <a:p>
            <a:r>
              <a:rPr lang="de-DE" dirty="0" err="1"/>
              <a:t>language</a:t>
            </a:r>
            <a:endParaRPr lang="de-DE" dirty="0"/>
          </a:p>
          <a:p>
            <a:r>
              <a:rPr lang="de-DE" dirty="0" err="1"/>
              <a:t>publisher</a:t>
            </a:r>
            <a:endParaRPr lang="de-DE" dirty="0"/>
          </a:p>
          <a:p>
            <a:r>
              <a:rPr lang="de-DE" dirty="0" err="1"/>
              <a:t>relation</a:t>
            </a:r>
            <a:endParaRPr lang="de-DE" dirty="0"/>
          </a:p>
          <a:p>
            <a:r>
              <a:rPr lang="de-DE" dirty="0" err="1"/>
              <a:t>rights</a:t>
            </a:r>
            <a:endParaRPr lang="de-DE" dirty="0"/>
          </a:p>
          <a:p>
            <a:r>
              <a:rPr lang="de-DE" dirty="0"/>
              <a:t>source</a:t>
            </a:r>
          </a:p>
          <a:p>
            <a:pPr marL="0" indent="0">
              <a:buFont typeface="Arial" panose="020B0604020202020204" pitchFamily="34" charset="0"/>
              <a:buNone/>
            </a:pPr>
            <a:endParaRPr lang="de-DE" dirty="0"/>
          </a:p>
        </p:txBody>
      </p:sp>
    </p:spTree>
    <p:extLst>
      <p:ext uri="{BB962C8B-B14F-4D97-AF65-F5344CB8AC3E}">
        <p14:creationId xmlns:p14="http://schemas.microsoft.com/office/powerpoint/2010/main" val="2542646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rtl="0">
              <a:buFont typeface="Arial" panose="020B0604020202020204" pitchFamily="34" charset="0"/>
              <a:buChar char="•"/>
            </a:pPr>
            <a:r>
              <a:rPr lang="de-DE" b="1" dirty="0" err="1"/>
              <a:t>contributor</a:t>
            </a:r>
            <a:r>
              <a:rPr lang="de-DE" b="1" dirty="0"/>
              <a:t> (Beitragende)</a:t>
            </a:r>
            <a:r>
              <a:rPr lang="de-DE" dirty="0"/>
              <a:t> </a:t>
            </a:r>
            <a:r>
              <a:rPr lang="de-DE" i="1" dirty="0"/>
              <a:t>WHO?</a:t>
            </a:r>
            <a:r>
              <a:rPr lang="de-DE" dirty="0"/>
              <a:t>: </a:t>
            </a:r>
            <a:br>
              <a:rPr lang="de-DE" dirty="0"/>
            </a:br>
            <a:r>
              <a:rPr lang="de-DE" dirty="0"/>
              <a:t>Nennen der Person(en) oder Organisation(en), die bei der Erstellung der Ressource (Content) mitgewirkt haben.</a:t>
            </a:r>
          </a:p>
          <a:p>
            <a:pPr rtl="0">
              <a:buFont typeface="Arial" panose="020B0604020202020204" pitchFamily="34" charset="0"/>
              <a:buChar char="•"/>
            </a:pPr>
            <a:r>
              <a:rPr lang="de-DE" b="1" dirty="0" err="1"/>
              <a:t>coverage</a:t>
            </a:r>
            <a:r>
              <a:rPr lang="de-DE" b="1" dirty="0"/>
              <a:t> (Ort und Zeit)</a:t>
            </a:r>
            <a:r>
              <a:rPr lang="de-DE" dirty="0"/>
              <a:t> </a:t>
            </a:r>
            <a:r>
              <a:rPr lang="de-DE" i="1" dirty="0"/>
              <a:t>WHERE/WHEN?</a:t>
            </a:r>
            <a:r>
              <a:rPr lang="de-DE" dirty="0"/>
              <a:t>: </a:t>
            </a:r>
            <a:br>
              <a:rPr lang="de-DE" dirty="0"/>
            </a:br>
            <a:r>
              <a:rPr lang="de-DE" dirty="0"/>
              <a:t>An dieser Stelle werden Informationen zum </a:t>
            </a:r>
            <a:r>
              <a:rPr lang="de-DE" dirty="0">
                <a:hlinkClick r:id="rId3"/>
              </a:rPr>
              <a:t>Ort</a:t>
            </a:r>
            <a:r>
              <a:rPr lang="de-DE" dirty="0"/>
              <a:t> und zeitlichen Gültigkeitsbereich abgelegt. Hierbei sollen für Orte die gültigen Namen und für die temporäre Dauer Zeitintervalle (z.B. 07.07 - 12.07) verwendet werden.</a:t>
            </a:r>
          </a:p>
          <a:p>
            <a:pPr rtl="0">
              <a:buFont typeface="Arial" panose="020B0604020202020204" pitchFamily="34" charset="0"/>
              <a:buChar char="•"/>
            </a:pPr>
            <a:r>
              <a:rPr lang="de-DE" b="1" dirty="0" err="1"/>
              <a:t>creator</a:t>
            </a:r>
            <a:r>
              <a:rPr lang="de-DE" b="1" dirty="0"/>
              <a:t> (Ersteller)</a:t>
            </a:r>
            <a:r>
              <a:rPr lang="de-DE" dirty="0"/>
              <a:t> </a:t>
            </a:r>
            <a:r>
              <a:rPr lang="de-DE" i="1" dirty="0"/>
              <a:t>WHO?</a:t>
            </a:r>
            <a:r>
              <a:rPr lang="de-DE" dirty="0"/>
              <a:t>: </a:t>
            </a:r>
            <a:br>
              <a:rPr lang="de-DE" dirty="0"/>
            </a:br>
            <a:r>
              <a:rPr lang="de-DE" dirty="0"/>
              <a:t>Nennen des ursprünglichen Autors einer Ressource. Autoren können Person(en) und Organisation(en) sein.</a:t>
            </a:r>
          </a:p>
          <a:p>
            <a:pPr marL="0" indent="0">
              <a:buNone/>
            </a:pPr>
            <a:endParaRPr lang="de-DE" dirty="0"/>
          </a:p>
        </p:txBody>
      </p:sp>
    </p:spTree>
    <p:extLst>
      <p:ext uri="{BB962C8B-B14F-4D97-AF65-F5344CB8AC3E}">
        <p14:creationId xmlns:p14="http://schemas.microsoft.com/office/powerpoint/2010/main" val="25431678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a:hlinkClick r:id="rId3"/>
              </a:rPr>
              <a:t>date (Datum)</a:t>
            </a:r>
            <a:r>
              <a:rPr lang="de-DE" dirty="0"/>
              <a:t> </a:t>
            </a:r>
            <a:r>
              <a:rPr lang="de-DE" i="1" dirty="0"/>
              <a:t>WHEN?</a:t>
            </a:r>
            <a:r>
              <a:rPr lang="de-DE" dirty="0"/>
              <a:t>:</a:t>
            </a:r>
            <a:br>
              <a:rPr lang="de-DE" dirty="0"/>
            </a:br>
            <a:r>
              <a:rPr lang="de-DE" dirty="0"/>
              <a:t>Hinterlegen von Informationen bezüglich Erstellungsdatum, Änderungsdatum, Sperrfrist und Löschdatum.</a:t>
            </a:r>
          </a:p>
          <a:p>
            <a:pPr rtl="0">
              <a:buFont typeface="Arial" panose="020B0604020202020204" pitchFamily="34" charset="0"/>
              <a:buChar char="•"/>
            </a:pPr>
            <a:r>
              <a:rPr lang="de-DE" b="1" dirty="0" err="1"/>
              <a:t>description</a:t>
            </a:r>
            <a:r>
              <a:rPr lang="de-DE" b="1" dirty="0"/>
              <a:t> (Beschreibung)</a:t>
            </a:r>
            <a:r>
              <a:rPr lang="de-DE" dirty="0"/>
              <a:t> </a:t>
            </a:r>
            <a:r>
              <a:rPr lang="de-DE" i="1" dirty="0"/>
              <a:t>WHY/WHAT?</a:t>
            </a:r>
            <a:r>
              <a:rPr lang="de-DE" dirty="0"/>
              <a:t>:</a:t>
            </a:r>
            <a:br>
              <a:rPr lang="de-DE" dirty="0"/>
            </a:br>
            <a:r>
              <a:rPr lang="de-DE" dirty="0"/>
              <a:t>Zusätzliche Informationen, die die Ressource noch näher beschreiben. Hierzu zählen z.B. eine Kurzfassung oder ein Inhaltsverzeichnis.</a:t>
            </a:r>
          </a:p>
          <a:p>
            <a:pPr rtl="0">
              <a:buFont typeface="Arial" panose="020B0604020202020204" pitchFamily="34" charset="0"/>
              <a:buChar char="•"/>
            </a:pPr>
            <a:r>
              <a:rPr lang="de-DE" b="1" dirty="0" err="1"/>
              <a:t>format</a:t>
            </a:r>
            <a:r>
              <a:rPr lang="de-DE" b="1" dirty="0"/>
              <a:t> (Format)</a:t>
            </a:r>
            <a:r>
              <a:rPr lang="de-DE" dirty="0"/>
              <a:t> </a:t>
            </a:r>
            <a:r>
              <a:rPr lang="de-DE" i="1" dirty="0"/>
              <a:t>WHAT/HOW?</a:t>
            </a:r>
            <a:r>
              <a:rPr lang="de-DE" dirty="0"/>
              <a:t>:</a:t>
            </a:r>
            <a:br>
              <a:rPr lang="de-DE" dirty="0"/>
            </a:br>
            <a:r>
              <a:rPr lang="de-DE" dirty="0"/>
              <a:t>Angaben zum </a:t>
            </a:r>
            <a:r>
              <a:rPr lang="de-DE" dirty="0">
                <a:hlinkClick r:id="rId4"/>
              </a:rPr>
              <a:t>MIME-Typ</a:t>
            </a:r>
            <a:r>
              <a:rPr lang="de-DE" dirty="0"/>
              <a:t> der Ressource wie Pixelgröße, Dateiformat, Bearbeitungsdauer, usw.</a:t>
            </a:r>
          </a:p>
          <a:p>
            <a:pPr marL="0" indent="0">
              <a:buNone/>
            </a:pPr>
            <a:endParaRPr lang="de-DE" dirty="0"/>
          </a:p>
        </p:txBody>
      </p:sp>
    </p:spTree>
    <p:extLst>
      <p:ext uri="{BB962C8B-B14F-4D97-AF65-F5344CB8AC3E}">
        <p14:creationId xmlns:p14="http://schemas.microsoft.com/office/powerpoint/2010/main" val="3413022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err="1"/>
              <a:t>identifier</a:t>
            </a:r>
            <a:r>
              <a:rPr lang="de-DE" b="1" dirty="0"/>
              <a:t> (</a:t>
            </a:r>
            <a:r>
              <a:rPr lang="de-DE" b="1" dirty="0" err="1"/>
              <a:t>Identifizierer</a:t>
            </a:r>
            <a:r>
              <a:rPr lang="de-DE" b="1" dirty="0"/>
              <a:t>)</a:t>
            </a:r>
            <a:r>
              <a:rPr lang="de-DE" dirty="0"/>
              <a:t> </a:t>
            </a:r>
            <a:r>
              <a:rPr lang="de-DE" i="1" dirty="0"/>
              <a:t>WHAT?</a:t>
            </a:r>
            <a:r>
              <a:rPr lang="de-DE" dirty="0"/>
              <a:t>: </a:t>
            </a:r>
            <a:br>
              <a:rPr lang="de-DE" dirty="0"/>
            </a:br>
            <a:r>
              <a:rPr lang="de-DE" dirty="0"/>
              <a:t>Dieses Element enthält einen eindeutigen Bezeichner für die Ressource z.B. eine URL(</a:t>
            </a:r>
            <a:r>
              <a:rPr lang="de-DE" dirty="0">
                <a:hlinkClick r:id="rId3"/>
              </a:rPr>
              <a:t>DOI</a:t>
            </a:r>
            <a:r>
              <a:rPr lang="de-DE" dirty="0"/>
              <a:t>), Artikelnummer oder UID.</a:t>
            </a:r>
          </a:p>
          <a:p>
            <a:pPr rtl="0">
              <a:buFont typeface="Arial" panose="020B0604020202020204" pitchFamily="34" charset="0"/>
              <a:buChar char="•"/>
            </a:pPr>
            <a:r>
              <a:rPr lang="de-DE" b="1" dirty="0" err="1"/>
              <a:t>language</a:t>
            </a:r>
            <a:r>
              <a:rPr lang="de-DE" b="1" dirty="0"/>
              <a:t> (Sprache)</a:t>
            </a:r>
            <a:r>
              <a:rPr lang="de-DE" dirty="0"/>
              <a:t> </a:t>
            </a:r>
            <a:r>
              <a:rPr lang="de-DE" i="1" dirty="0"/>
              <a:t>WHAT/HOW?</a:t>
            </a:r>
            <a:r>
              <a:rPr lang="de-DE" dirty="0"/>
              <a:t>:</a:t>
            </a:r>
            <a:br>
              <a:rPr lang="de-DE" dirty="0"/>
            </a:br>
            <a:r>
              <a:rPr lang="de-DE" dirty="0"/>
              <a:t>Hinterlegen eines Sprachecodes. Hierfür sollen Sprachcodes nach </a:t>
            </a:r>
            <a:r>
              <a:rPr lang="de-DE" dirty="0">
                <a:hlinkClick r:id="rId4"/>
              </a:rPr>
              <a:t>ISO 639</a:t>
            </a:r>
            <a:r>
              <a:rPr lang="de-DE" dirty="0"/>
              <a:t> oder RFC 3066 verwendet werden.</a:t>
            </a:r>
          </a:p>
          <a:p>
            <a:pPr rtl="0">
              <a:buFont typeface="Arial" panose="020B0604020202020204" pitchFamily="34" charset="0"/>
              <a:buChar char="•"/>
            </a:pPr>
            <a:r>
              <a:rPr lang="de-DE" b="1" dirty="0" err="1"/>
              <a:t>publisher</a:t>
            </a:r>
            <a:r>
              <a:rPr lang="de-DE" b="1" dirty="0"/>
              <a:t> (Verlag/Herausgeber)</a:t>
            </a:r>
            <a:r>
              <a:rPr lang="de-DE" dirty="0"/>
              <a:t> </a:t>
            </a:r>
            <a:r>
              <a:rPr lang="de-DE" i="1" dirty="0"/>
              <a:t>WHO?</a:t>
            </a:r>
            <a:r>
              <a:rPr lang="de-DE" dirty="0"/>
              <a:t>: </a:t>
            </a:r>
            <a:br>
              <a:rPr lang="de-DE" dirty="0"/>
            </a:br>
            <a:r>
              <a:rPr lang="de-DE" dirty="0"/>
              <a:t>Enthält Informationen über den Verleger. Der Verleger können Person(en) oder Organisation(en) sein.</a:t>
            </a:r>
          </a:p>
          <a:p>
            <a:pPr marL="0" indent="0">
              <a:buNone/>
            </a:pPr>
            <a:endParaRPr lang="de-DE" dirty="0"/>
          </a:p>
        </p:txBody>
      </p:sp>
    </p:spTree>
    <p:extLst>
      <p:ext uri="{BB962C8B-B14F-4D97-AF65-F5344CB8AC3E}">
        <p14:creationId xmlns:p14="http://schemas.microsoft.com/office/powerpoint/2010/main" val="13463752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92500"/>
          </a:bodyPr>
          <a:lstStyle/>
          <a:p>
            <a:pPr rtl="0">
              <a:buFont typeface="Arial" panose="020B0604020202020204" pitchFamily="34" charset="0"/>
              <a:buChar char="•"/>
            </a:pPr>
            <a:r>
              <a:rPr lang="de-DE" b="1" dirty="0" err="1"/>
              <a:t>relation</a:t>
            </a:r>
            <a:r>
              <a:rPr lang="de-DE" b="1" dirty="0"/>
              <a:t> (Beziehungen)</a:t>
            </a:r>
            <a:r>
              <a:rPr lang="de-DE" dirty="0"/>
              <a:t> </a:t>
            </a:r>
            <a:r>
              <a:rPr lang="de-DE" i="1" dirty="0"/>
              <a:t>WHAT?</a:t>
            </a:r>
            <a:r>
              <a:rPr lang="de-DE" dirty="0"/>
              <a:t>:</a:t>
            </a:r>
            <a:br>
              <a:rPr lang="de-DE" dirty="0"/>
            </a:br>
            <a:r>
              <a:rPr lang="de-DE" dirty="0"/>
              <a:t>Hier werden Informationen über Beziehungen zu anderen Ressourcen festgehalten.</a:t>
            </a:r>
          </a:p>
          <a:p>
            <a:pPr rtl="0">
              <a:buFont typeface="Arial" panose="020B0604020202020204" pitchFamily="34" charset="0"/>
              <a:buChar char="•"/>
            </a:pPr>
            <a:r>
              <a:rPr lang="de-DE" b="1" dirty="0" err="1"/>
              <a:t>rights</a:t>
            </a:r>
            <a:r>
              <a:rPr lang="de-DE" b="1" dirty="0"/>
              <a:t> (Rechte)</a:t>
            </a:r>
            <a:r>
              <a:rPr lang="de-DE" dirty="0"/>
              <a:t> </a:t>
            </a:r>
            <a:r>
              <a:rPr lang="de-DE" i="1" dirty="0"/>
              <a:t>WHO/WHERE?</a:t>
            </a:r>
            <a:r>
              <a:rPr lang="de-DE" dirty="0"/>
              <a:t>: </a:t>
            </a:r>
            <a:br>
              <a:rPr lang="de-DE" dirty="0"/>
            </a:br>
            <a:r>
              <a:rPr lang="de-DE" dirty="0"/>
              <a:t>An dieser Stelle werden Informationen bezüglich den Rechten an Ressourcen hinterlegt. Zum Beispiel über den Urheber oder die </a:t>
            </a:r>
            <a:r>
              <a:rPr lang="de-DE" dirty="0">
                <a:hlinkClick r:id="rId3"/>
              </a:rPr>
              <a:t>Lizenzart</a:t>
            </a:r>
            <a:r>
              <a:rPr lang="de-DE" dirty="0"/>
              <a:t> (GPL, LGPL, ZPL usw.).</a:t>
            </a:r>
          </a:p>
          <a:p>
            <a:pPr rtl="0">
              <a:buFont typeface="Arial" panose="020B0604020202020204" pitchFamily="34" charset="0"/>
              <a:buChar char="•"/>
            </a:pPr>
            <a:r>
              <a:rPr lang="de-DE" b="1" dirty="0"/>
              <a:t>source (Quelle)</a:t>
            </a:r>
            <a:r>
              <a:rPr lang="de-DE" dirty="0"/>
              <a:t> </a:t>
            </a:r>
            <a:r>
              <a:rPr lang="de-DE" i="1" dirty="0"/>
              <a:t>WHAT?</a:t>
            </a:r>
            <a:r>
              <a:rPr lang="de-DE" dirty="0"/>
              <a:t>: </a:t>
            </a:r>
            <a:br>
              <a:rPr lang="de-DE" dirty="0"/>
            </a:br>
            <a:r>
              <a:rPr lang="de-DE" dirty="0"/>
              <a:t>Eine verwandte Ressource, von der die beschriebene Ressource abgeleitet ist. Die beschriebene Ressource kann ganz oder teilweise von der verwandten Ressource abgeleitet sein.</a:t>
            </a:r>
          </a:p>
          <a:p>
            <a:pPr marL="0" indent="0">
              <a:buNone/>
            </a:pPr>
            <a:endParaRPr lang="de-DE" dirty="0"/>
          </a:p>
        </p:txBody>
      </p:sp>
    </p:spTree>
    <p:extLst>
      <p:ext uri="{BB962C8B-B14F-4D97-AF65-F5344CB8AC3E}">
        <p14:creationId xmlns:p14="http://schemas.microsoft.com/office/powerpoint/2010/main" val="329277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Aufgabe 1: </a:t>
            </a:r>
            <a:br>
              <a:rPr lang="de-DE" dirty="0"/>
            </a:br>
            <a:r>
              <a:rPr lang="de-DE" dirty="0"/>
              <a:t>Metadatenbeispiel aus der analogen Welt</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p:txBody>
          <a:bodyPr/>
          <a:lstStyle/>
          <a:p>
            <a:pPr marL="0" indent="0">
              <a:buNone/>
            </a:pPr>
            <a:r>
              <a:rPr lang="de-DE" dirty="0"/>
              <a:t>Nicht nur digitale Erzeugnisse enthalten Metadaten. Welche Metadaten könnte es bei einem Buch geben?</a:t>
            </a:r>
          </a:p>
          <a:p>
            <a:endParaRPr lang="de-DE" dirty="0"/>
          </a:p>
          <a:p>
            <a:pPr marL="0" indent="0">
              <a:buNone/>
            </a:pPr>
            <a:endParaRPr lang="de-DE" dirty="0"/>
          </a:p>
        </p:txBody>
      </p:sp>
      <p:pic>
        <p:nvPicPr>
          <p:cNvPr id="5" name="Grafik 4" descr="Ein Bild, das Text enthält.&#10;&#10;Automatisch generierte Beschreibung">
            <a:extLst>
              <a:ext uri="{FF2B5EF4-FFF2-40B4-BE49-F238E27FC236}">
                <a16:creationId xmlns:a16="http://schemas.microsoft.com/office/drawing/2014/main" id="{97EB5057-87D3-8F2D-165D-78C1852C6E57}"/>
              </a:ext>
            </a:extLst>
          </p:cNvPr>
          <p:cNvPicPr>
            <a:picLocks noChangeAspect="1"/>
          </p:cNvPicPr>
          <p:nvPr/>
        </p:nvPicPr>
        <p:blipFill>
          <a:blip r:embed="rId2"/>
          <a:stretch>
            <a:fillRect/>
          </a:stretch>
        </p:blipFill>
        <p:spPr>
          <a:xfrm>
            <a:off x="3656011" y="3281172"/>
            <a:ext cx="4876800" cy="3343656"/>
          </a:xfrm>
          <a:prstGeom prst="rect">
            <a:avLst/>
          </a:prstGeom>
        </p:spPr>
      </p:pic>
    </p:spTree>
    <p:extLst>
      <p:ext uri="{BB962C8B-B14F-4D97-AF65-F5344CB8AC3E}">
        <p14:creationId xmlns:p14="http://schemas.microsoft.com/office/powerpoint/2010/main" val="3436429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hlinkClick r:id="rId2"/>
              </a:rPr>
              <a:t>Dublin 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rtl="0">
              <a:buFont typeface="Arial" panose="020B0604020202020204" pitchFamily="34" charset="0"/>
              <a:buChar char="•"/>
            </a:pPr>
            <a:r>
              <a:rPr lang="de-DE" b="1" dirty="0" err="1"/>
              <a:t>subject</a:t>
            </a:r>
            <a:r>
              <a:rPr lang="de-DE" b="1" dirty="0"/>
              <a:t> (Stichwörter)</a:t>
            </a:r>
            <a:r>
              <a:rPr lang="de-DE" dirty="0"/>
              <a:t> </a:t>
            </a:r>
            <a:r>
              <a:rPr lang="de-DE" i="1" dirty="0"/>
              <a:t>WHAT?</a:t>
            </a:r>
            <a:r>
              <a:rPr lang="de-DE" dirty="0"/>
              <a:t>:</a:t>
            </a:r>
            <a:br>
              <a:rPr lang="de-DE" dirty="0"/>
            </a:br>
            <a:r>
              <a:rPr lang="de-DE" dirty="0"/>
              <a:t>Hier können Stichwörter oder ganze identifizierende Phrasen zu einer Ressource hinterlegt werden.</a:t>
            </a:r>
          </a:p>
          <a:p>
            <a:pPr rtl="0">
              <a:buFont typeface="Arial" panose="020B0604020202020204" pitchFamily="34" charset="0"/>
              <a:buChar char="•"/>
            </a:pPr>
            <a:r>
              <a:rPr lang="de-DE" b="1" dirty="0"/>
              <a:t>title (Titel)</a:t>
            </a:r>
            <a:r>
              <a:rPr lang="de-DE" dirty="0"/>
              <a:t> </a:t>
            </a:r>
            <a:r>
              <a:rPr lang="de-DE" i="1" dirty="0"/>
              <a:t>WHAT?</a:t>
            </a:r>
            <a:r>
              <a:rPr lang="de-DE" dirty="0"/>
              <a:t>:</a:t>
            </a:r>
            <a:br>
              <a:rPr lang="de-DE" dirty="0"/>
            </a:br>
            <a:r>
              <a:rPr lang="de-DE" dirty="0"/>
              <a:t>Hinterlegen des Ressourcentitels (z.B. Dokumenttitel).</a:t>
            </a:r>
          </a:p>
          <a:p>
            <a:pPr rtl="0">
              <a:buFont typeface="Arial" panose="020B0604020202020204" pitchFamily="34" charset="0"/>
              <a:buChar char="•"/>
            </a:pPr>
            <a:r>
              <a:rPr lang="de-DE" b="1" dirty="0">
                <a:hlinkClick r:id="rId3"/>
              </a:rPr>
              <a:t>type (Typ)</a:t>
            </a:r>
            <a:r>
              <a:rPr lang="de-DE" dirty="0"/>
              <a:t> </a:t>
            </a:r>
            <a:r>
              <a:rPr lang="de-DE" i="1" dirty="0"/>
              <a:t>WHAT/HOW?</a:t>
            </a:r>
            <a:r>
              <a:rPr lang="de-DE" dirty="0"/>
              <a:t>:</a:t>
            </a:r>
            <a:br>
              <a:rPr lang="de-DE" dirty="0"/>
            </a:br>
            <a:r>
              <a:rPr lang="de-DE" dirty="0"/>
              <a:t>Über den Typ wird einer Ressource eine Medienkategorie wie Bild, Artikel, Ordner usw. zugeordnet.</a:t>
            </a:r>
          </a:p>
          <a:p>
            <a:pPr marL="0" indent="0">
              <a:buNone/>
            </a:pPr>
            <a:endParaRPr lang="de-DE" dirty="0"/>
          </a:p>
        </p:txBody>
      </p:sp>
    </p:spTree>
    <p:extLst>
      <p:ext uri="{BB962C8B-B14F-4D97-AF65-F5344CB8AC3E}">
        <p14:creationId xmlns:p14="http://schemas.microsoft.com/office/powerpoint/2010/main" val="2844963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Aufgabe 4</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097088"/>
            <a:ext cx="9905999" cy="4482618"/>
          </a:xfrm>
        </p:spPr>
        <p:txBody>
          <a:bodyPr>
            <a:normAutofit lnSpcReduction="10000"/>
          </a:bodyPr>
          <a:lstStyle/>
          <a:p>
            <a:pPr marL="0" indent="0">
              <a:buNone/>
            </a:pPr>
            <a:r>
              <a:rPr lang="de-DE" dirty="0"/>
              <a:t>Fassen Sie die noch fehlenden "Core Elemente" unter der Verwendung der verlinkten Codierung-Standards für den vorgestellten Datensatz zusammen. Zusätzliche Informationen zum Datensatz können </a:t>
            </a:r>
            <a:r>
              <a:rPr lang="de-DE" dirty="0">
                <a:hlinkClick r:id="rId2"/>
              </a:rPr>
              <a:t>hier</a:t>
            </a:r>
            <a:r>
              <a:rPr lang="de-DE" dirty="0"/>
              <a:t> entnommen werden.</a:t>
            </a:r>
          </a:p>
          <a:p>
            <a:pPr marL="0" indent="0">
              <a:buNone/>
            </a:pPr>
            <a:r>
              <a:rPr lang="de-DE" dirty="0"/>
              <a:t>Beispielhafte Codierung-Standards:</a:t>
            </a:r>
          </a:p>
          <a:p>
            <a:pPr>
              <a:buFont typeface="Arial" panose="020B0604020202020204" pitchFamily="34" charset="0"/>
              <a:buChar char="•"/>
            </a:pPr>
            <a:r>
              <a:rPr lang="de-DE" dirty="0">
                <a:hlinkClick r:id="rId3"/>
              </a:rPr>
              <a:t>Thesaurus </a:t>
            </a:r>
            <a:r>
              <a:rPr lang="de-DE" dirty="0" err="1">
                <a:hlinkClick r:id="rId3"/>
              </a:rPr>
              <a:t>of</a:t>
            </a:r>
            <a:r>
              <a:rPr lang="de-DE" dirty="0">
                <a:hlinkClick r:id="rId3"/>
              </a:rPr>
              <a:t> Geographic </a:t>
            </a:r>
            <a:r>
              <a:rPr lang="de-DE" dirty="0" err="1">
                <a:hlinkClick r:id="rId3"/>
              </a:rPr>
              <a:t>Names</a:t>
            </a:r>
            <a:r>
              <a:rPr lang="de-DE" dirty="0">
                <a:hlinkClick r:id="rId3"/>
              </a:rPr>
              <a:t> (TGN)</a:t>
            </a:r>
            <a:endParaRPr lang="de-DE" dirty="0"/>
          </a:p>
          <a:p>
            <a:pPr>
              <a:buFont typeface="Arial" panose="020B0604020202020204" pitchFamily="34" charset="0"/>
              <a:buChar char="•"/>
            </a:pPr>
            <a:r>
              <a:rPr lang="de-DE" dirty="0">
                <a:hlinkClick r:id="rId4"/>
              </a:rPr>
              <a:t>Date and Time Formats</a:t>
            </a:r>
            <a:endParaRPr lang="de-DE" dirty="0"/>
          </a:p>
          <a:p>
            <a:pPr>
              <a:buFont typeface="Arial" panose="020B0604020202020204" pitchFamily="34" charset="0"/>
              <a:buChar char="•"/>
            </a:pPr>
            <a:r>
              <a:rPr lang="de-DE" dirty="0">
                <a:hlinkClick r:id="rId5"/>
              </a:rPr>
              <a:t>Media </a:t>
            </a:r>
            <a:r>
              <a:rPr lang="de-DE" dirty="0" err="1">
                <a:hlinkClick r:id="rId5"/>
              </a:rPr>
              <a:t>types</a:t>
            </a:r>
            <a:endParaRPr lang="de-DE" dirty="0"/>
          </a:p>
          <a:p>
            <a:pPr>
              <a:buFont typeface="Arial" panose="020B0604020202020204" pitchFamily="34" charset="0"/>
              <a:buChar char="•"/>
            </a:pPr>
            <a:r>
              <a:rPr lang="de-DE" dirty="0">
                <a:hlinkClick r:id="rId6"/>
              </a:rPr>
              <a:t>Codes </a:t>
            </a:r>
            <a:r>
              <a:rPr lang="de-DE" dirty="0" err="1">
                <a:hlinkClick r:id="rId6"/>
              </a:rPr>
              <a:t>for</a:t>
            </a:r>
            <a:r>
              <a:rPr lang="de-DE" dirty="0">
                <a:hlinkClick r:id="rId6"/>
              </a:rPr>
              <a:t> </a:t>
            </a:r>
            <a:r>
              <a:rPr lang="de-DE" dirty="0" err="1">
                <a:hlinkClick r:id="rId6"/>
              </a:rPr>
              <a:t>the</a:t>
            </a:r>
            <a:r>
              <a:rPr lang="de-DE" dirty="0">
                <a:hlinkClick r:id="rId6"/>
              </a:rPr>
              <a:t> </a:t>
            </a:r>
            <a:r>
              <a:rPr lang="de-DE" dirty="0" err="1">
                <a:hlinkClick r:id="rId6"/>
              </a:rPr>
              <a:t>Representation</a:t>
            </a:r>
            <a:r>
              <a:rPr lang="de-DE" dirty="0">
                <a:hlinkClick r:id="rId6"/>
              </a:rPr>
              <a:t> </a:t>
            </a:r>
            <a:r>
              <a:rPr lang="de-DE" dirty="0" err="1">
                <a:hlinkClick r:id="rId6"/>
              </a:rPr>
              <a:t>of</a:t>
            </a:r>
            <a:r>
              <a:rPr lang="de-DE" dirty="0">
                <a:hlinkClick r:id="rId6"/>
              </a:rPr>
              <a:t> </a:t>
            </a:r>
            <a:r>
              <a:rPr lang="de-DE" dirty="0" err="1">
                <a:hlinkClick r:id="rId6"/>
              </a:rPr>
              <a:t>Names</a:t>
            </a:r>
            <a:r>
              <a:rPr lang="de-DE" dirty="0">
                <a:hlinkClick r:id="rId6"/>
              </a:rPr>
              <a:t> </a:t>
            </a:r>
            <a:r>
              <a:rPr lang="de-DE" dirty="0" err="1">
                <a:hlinkClick r:id="rId6"/>
              </a:rPr>
              <a:t>of</a:t>
            </a:r>
            <a:r>
              <a:rPr lang="de-DE" dirty="0">
                <a:hlinkClick r:id="rId6"/>
              </a:rPr>
              <a:t> </a:t>
            </a:r>
            <a:r>
              <a:rPr lang="de-DE" dirty="0" err="1">
                <a:hlinkClick r:id="rId6"/>
              </a:rPr>
              <a:t>Languages</a:t>
            </a:r>
            <a:r>
              <a:rPr lang="de-DE" dirty="0">
                <a:hlinkClick r:id="rId6"/>
              </a:rPr>
              <a:t> (ISO 639-2)</a:t>
            </a:r>
            <a:endParaRPr lang="de-DE" dirty="0"/>
          </a:p>
          <a:p>
            <a:pPr>
              <a:buFont typeface="Arial" panose="020B0604020202020204" pitchFamily="34" charset="0"/>
              <a:buChar char="•"/>
            </a:pPr>
            <a:r>
              <a:rPr lang="de-DE" dirty="0">
                <a:hlinkClick r:id="rId7"/>
              </a:rPr>
              <a:t>List </a:t>
            </a:r>
            <a:r>
              <a:rPr lang="de-DE" dirty="0" err="1">
                <a:hlinkClick r:id="rId7"/>
              </a:rPr>
              <a:t>of</a:t>
            </a:r>
            <a:r>
              <a:rPr lang="de-DE" dirty="0">
                <a:hlinkClick r:id="rId7"/>
              </a:rPr>
              <a:t> </a:t>
            </a:r>
            <a:r>
              <a:rPr lang="de-DE" dirty="0" err="1">
                <a:hlinkClick r:id="rId7"/>
              </a:rPr>
              <a:t>popular</a:t>
            </a:r>
            <a:r>
              <a:rPr lang="de-DE" dirty="0">
                <a:hlinkClick r:id="rId7"/>
              </a:rPr>
              <a:t> </a:t>
            </a:r>
            <a:r>
              <a:rPr lang="de-DE" dirty="0" err="1">
                <a:hlinkClick r:id="rId7"/>
              </a:rPr>
              <a:t>Licenses</a:t>
            </a:r>
            <a:endParaRPr lang="de-DE" dirty="0"/>
          </a:p>
          <a:p>
            <a:pPr marL="0" indent="0">
              <a:buNone/>
            </a:pPr>
            <a:endParaRPr lang="de-DE" dirty="0"/>
          </a:p>
        </p:txBody>
      </p:sp>
    </p:spTree>
    <p:extLst>
      <p:ext uri="{BB962C8B-B14F-4D97-AF65-F5344CB8AC3E}">
        <p14:creationId xmlns:p14="http://schemas.microsoft.com/office/powerpoint/2010/main" val="27074605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Xml-scheme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a:buFont typeface="Arial" panose="020B0604020202020204" pitchFamily="34" charset="0"/>
              <a:buChar char="•"/>
            </a:pPr>
            <a:r>
              <a:rPr lang="de-DE" dirty="0" err="1">
                <a:hlinkClick r:id="rId2"/>
              </a:rPr>
              <a:t>Guidlines</a:t>
            </a:r>
            <a:r>
              <a:rPr lang="de-DE" dirty="0"/>
              <a:t> für XML- &amp; RDF- Format</a:t>
            </a:r>
          </a:p>
          <a:p>
            <a:pPr>
              <a:buFont typeface="Arial" panose="020B0604020202020204" pitchFamily="34" charset="0"/>
              <a:buChar char="•"/>
            </a:pPr>
            <a:r>
              <a:rPr lang="de-DE" dirty="0"/>
              <a:t>Unterschied </a:t>
            </a:r>
            <a:r>
              <a:rPr lang="de-DE" b="1" dirty="0"/>
              <a:t>Simple</a:t>
            </a:r>
            <a:r>
              <a:rPr lang="de-DE" dirty="0"/>
              <a:t> und </a:t>
            </a:r>
            <a:r>
              <a:rPr lang="de-DE" b="1" dirty="0" err="1"/>
              <a:t>Qualified</a:t>
            </a:r>
            <a:r>
              <a:rPr lang="de-DE" dirty="0"/>
              <a:t> Dublin Core</a:t>
            </a:r>
          </a:p>
          <a:p>
            <a:pPr marL="0" indent="0">
              <a:buNone/>
            </a:pPr>
            <a:endParaRPr lang="de-DE" dirty="0"/>
          </a:p>
        </p:txBody>
      </p:sp>
    </p:spTree>
    <p:extLst>
      <p:ext uri="{BB962C8B-B14F-4D97-AF65-F5344CB8AC3E}">
        <p14:creationId xmlns:p14="http://schemas.microsoft.com/office/powerpoint/2010/main" val="35800757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a:xfrm>
            <a:off x="1146705" y="609601"/>
            <a:ext cx="3856037" cy="1639884"/>
          </a:xfrm>
        </p:spPr>
        <p:txBody>
          <a:bodyPr anchor="b">
            <a:normAutofit/>
          </a:bodyPr>
          <a:lstStyle/>
          <a:p>
            <a:r>
              <a:rPr lang="de-DE" b="1" dirty="0"/>
              <a:t>Simple </a:t>
            </a:r>
            <a:r>
              <a:rPr lang="de-DE" b="1" dirty="0" err="1"/>
              <a:t>dublin</a:t>
            </a:r>
            <a:r>
              <a:rPr lang="de-DE" b="1" dirty="0"/>
              <a:t> </a:t>
            </a:r>
            <a:r>
              <a:rPr lang="de-DE" b="1" dirty="0" err="1"/>
              <a:t>core</a:t>
            </a:r>
            <a:endParaRPr lang="de-DE" b="1"/>
          </a:p>
        </p:txBody>
      </p:sp>
      <p:pic>
        <p:nvPicPr>
          <p:cNvPr id="5" name="Inhaltsplatzhalter 4">
            <a:extLst>
              <a:ext uri="{FF2B5EF4-FFF2-40B4-BE49-F238E27FC236}">
                <a16:creationId xmlns:a16="http://schemas.microsoft.com/office/drawing/2014/main" id="{E8B9EFBC-9BDF-CBE6-1F57-33D280C56443}"/>
              </a:ext>
            </a:extLst>
          </p:cNvPr>
          <p:cNvPicPr>
            <a:picLocks noGrp="1" noChangeAspect="1"/>
          </p:cNvPicPr>
          <p:nvPr>
            <p:ph idx="1"/>
          </p:nvPr>
        </p:nvPicPr>
        <p:blipFill>
          <a:blip r:embed="rId2"/>
          <a:stretch>
            <a:fillRect/>
          </a:stretch>
        </p:blipFill>
        <p:spPr>
          <a:xfrm>
            <a:off x="5228677" y="592666"/>
            <a:ext cx="5746254" cy="5198534"/>
          </a:xfrm>
          <a:noFill/>
        </p:spPr>
      </p:pic>
      <p:sp>
        <p:nvSpPr>
          <p:cNvPr id="10" name="Text Placeholder 3">
            <a:extLst>
              <a:ext uri="{FF2B5EF4-FFF2-40B4-BE49-F238E27FC236}">
                <a16:creationId xmlns:a16="http://schemas.microsoft.com/office/drawing/2014/main" id="{E14763DB-A1E3-15EE-1387-E753F422555F}"/>
              </a:ext>
            </a:extLst>
          </p:cNvPr>
          <p:cNvSpPr>
            <a:spLocks noGrp="1"/>
          </p:cNvSpPr>
          <p:nvPr>
            <p:ph type="body" sz="half" idx="2"/>
          </p:nvPr>
        </p:nvSpPr>
        <p:spPr>
          <a:xfrm>
            <a:off x="1146705" y="2249486"/>
            <a:ext cx="3856037" cy="3541714"/>
          </a:xfrm>
        </p:spPr>
        <p:txBody>
          <a:bodyPr>
            <a:normAutofit lnSpcReduction="10000"/>
          </a:bodyPr>
          <a:lstStyle/>
          <a:p>
            <a:pPr>
              <a:buFont typeface="Arial" panose="020B0604020202020204" pitchFamily="34" charset="0"/>
              <a:buChar char="•"/>
            </a:pPr>
            <a:r>
              <a:rPr lang="de-DE" dirty="0"/>
              <a:t> Besteht aus einer oder mehreren Eigenschaften und den zugehörigen Werten.</a:t>
            </a:r>
          </a:p>
          <a:p>
            <a:pPr>
              <a:buFont typeface="Arial" panose="020B0604020202020204" pitchFamily="34" charset="0"/>
              <a:buChar char="•"/>
            </a:pPr>
            <a:r>
              <a:rPr lang="de-DE" dirty="0"/>
              <a:t>Jede Eigenschaft ist ein Attribut der beschriebenen Ressource.</a:t>
            </a:r>
          </a:p>
          <a:p>
            <a:pPr>
              <a:buFont typeface="Arial" panose="020B0604020202020204" pitchFamily="34" charset="0"/>
              <a:buChar char="•"/>
            </a:pPr>
            <a:r>
              <a:rPr lang="de-DE" dirty="0"/>
              <a:t>Jede Eigenschaft muss eines der 15 DCMES [DCMES]-Elemente sein.</a:t>
            </a:r>
          </a:p>
          <a:p>
            <a:pPr>
              <a:buFont typeface="Arial" panose="020B0604020202020204" pitchFamily="34" charset="0"/>
              <a:buChar char="•"/>
            </a:pPr>
            <a:r>
              <a:rPr lang="de-DE" dirty="0"/>
              <a:t>Eigenschaften können wiederholt werden.</a:t>
            </a:r>
          </a:p>
          <a:p>
            <a:pPr>
              <a:buFont typeface="Arial" panose="020B0604020202020204" pitchFamily="34" charset="0"/>
              <a:buChar char="•"/>
            </a:pPr>
            <a:r>
              <a:rPr lang="de-DE" dirty="0"/>
              <a:t>Jeder Wert ist ein String.</a:t>
            </a:r>
          </a:p>
          <a:p>
            <a:pPr>
              <a:buFont typeface="Arial" panose="020B0604020202020204" pitchFamily="34" charset="0"/>
              <a:buChar char="•"/>
            </a:pPr>
            <a:r>
              <a:rPr lang="de-DE" dirty="0"/>
              <a:t>Jeder String-Wert kann eine zugeordnete Sprache haben (z.B. en-GB).</a:t>
            </a:r>
          </a:p>
          <a:p>
            <a:endParaRPr lang="en-US" dirty="0"/>
          </a:p>
        </p:txBody>
      </p:sp>
    </p:spTree>
    <p:extLst>
      <p:ext uri="{BB962C8B-B14F-4D97-AF65-F5344CB8AC3E}">
        <p14:creationId xmlns:p14="http://schemas.microsoft.com/office/powerpoint/2010/main" val="9439520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Qualified</a:t>
            </a:r>
            <a:r>
              <a:rPr lang="de-DE" b="1" dirty="0"/>
              <a:t> </a:t>
            </a:r>
            <a:r>
              <a:rPr lang="de-DE" b="1" dirty="0" err="1"/>
              <a:t>dublin</a:t>
            </a:r>
            <a:r>
              <a:rPr lang="de-DE" b="1" dirty="0"/>
              <a:t> </a:t>
            </a:r>
            <a:r>
              <a:rPr lang="de-DE" b="1" dirty="0" err="1"/>
              <a:t>core</a:t>
            </a:r>
            <a:endParaRPr lang="de-DE" b="1" dirty="0"/>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fontScale="77500" lnSpcReduction="20000"/>
          </a:bodyPr>
          <a:lstStyle/>
          <a:p>
            <a:pPr>
              <a:buFont typeface="Arial" panose="020B0604020202020204" pitchFamily="34" charset="0"/>
              <a:buChar char="•"/>
            </a:pPr>
            <a:r>
              <a:rPr lang="de-DE" dirty="0"/>
              <a:t>Besteht aus einer oder mehreren Eigenschaften und den zugehörigen Werten. </a:t>
            </a:r>
            <a:r>
              <a:rPr lang="de-DE" b="1" dirty="0"/>
              <a:t>✓</a:t>
            </a:r>
            <a:endParaRPr lang="de-DE" dirty="0"/>
          </a:p>
          <a:p>
            <a:pPr>
              <a:buFont typeface="Arial" panose="020B0604020202020204" pitchFamily="34" charset="0"/>
              <a:buChar char="•"/>
            </a:pPr>
            <a:r>
              <a:rPr lang="de-DE" dirty="0"/>
              <a:t>Jede Eigenschaft ist ein Attribut der beschriebenen Ressource. </a:t>
            </a:r>
            <a:r>
              <a:rPr lang="de-DE" b="1" dirty="0"/>
              <a:t>✓</a:t>
            </a:r>
            <a:endParaRPr lang="de-DE" dirty="0"/>
          </a:p>
          <a:p>
            <a:pPr>
              <a:buFont typeface="Arial" panose="020B0604020202020204" pitchFamily="34" charset="0"/>
              <a:buChar char="•"/>
            </a:pPr>
            <a:r>
              <a:rPr lang="de-DE" dirty="0"/>
              <a:t>Jede Eigenschaft muss entweder:</a:t>
            </a:r>
          </a:p>
          <a:p>
            <a:pPr marL="742950" lvl="1" indent="-285750">
              <a:buFont typeface="Arial" panose="020B0604020202020204" pitchFamily="34" charset="0"/>
              <a:buChar char="•"/>
            </a:pPr>
            <a:r>
              <a:rPr lang="de-DE" dirty="0"/>
              <a:t>eines der 15 DC-Elemente, </a:t>
            </a:r>
            <a:r>
              <a:rPr lang="de-DE" b="1" dirty="0"/>
              <a:t>✓</a:t>
            </a:r>
            <a:endParaRPr lang="de-DE" dirty="0"/>
          </a:p>
          <a:p>
            <a:pPr marL="742950" lvl="1" indent="-285750">
              <a:buFont typeface="Arial" panose="020B0604020202020204" pitchFamily="34" charset="0"/>
              <a:buChar char="•"/>
            </a:pPr>
            <a:r>
              <a:rPr lang="de-DE" dirty="0"/>
              <a:t>eines der anderen vom DCMI empfohlenen Elemente (z. B. Publikum) [DCTERMS],</a:t>
            </a:r>
          </a:p>
          <a:p>
            <a:pPr marL="742950" lvl="1" indent="-285750">
              <a:buFont typeface="Arial" panose="020B0604020202020204" pitchFamily="34" charset="0"/>
              <a:buChar char="•"/>
            </a:pPr>
            <a:r>
              <a:rPr lang="de-DE" dirty="0"/>
              <a:t>eine der Elementverfeinerungen, die in der Empfehlung der DCMI-Metadatenbedingungen [DCTERMS] aufgeführt sind.</a:t>
            </a:r>
          </a:p>
          <a:p>
            <a:pPr>
              <a:buFont typeface="Arial" panose="020B0604020202020204" pitchFamily="34" charset="0"/>
              <a:buChar char="•"/>
            </a:pPr>
            <a:r>
              <a:rPr lang="de-DE" dirty="0"/>
              <a:t>Eigenschaften können wiederholt werden. </a:t>
            </a:r>
            <a:r>
              <a:rPr lang="de-DE" b="1" dirty="0"/>
              <a:t>✓</a:t>
            </a:r>
            <a:endParaRPr lang="de-DE" dirty="0"/>
          </a:p>
          <a:p>
            <a:pPr>
              <a:buFont typeface="Arial" panose="020B0604020202020204" pitchFamily="34" charset="0"/>
              <a:buChar char="•"/>
            </a:pPr>
            <a:r>
              <a:rPr lang="de-DE" dirty="0"/>
              <a:t>Jeder Wert ist eine String. </a:t>
            </a:r>
            <a:r>
              <a:rPr lang="de-DE" b="1" dirty="0"/>
              <a:t>✓</a:t>
            </a:r>
            <a:endParaRPr lang="de-DE" dirty="0"/>
          </a:p>
          <a:p>
            <a:pPr>
              <a:buFont typeface="Arial" panose="020B0604020202020204" pitchFamily="34" charset="0"/>
              <a:buChar char="•"/>
            </a:pPr>
            <a:r>
              <a:rPr lang="de-DE" dirty="0"/>
              <a:t>Jeder Wert kann ein zugeordnetes Codierungsschema haben.</a:t>
            </a:r>
          </a:p>
          <a:p>
            <a:pPr>
              <a:buFont typeface="Arial" panose="020B0604020202020204" pitchFamily="34" charset="0"/>
              <a:buChar char="•"/>
            </a:pPr>
            <a:r>
              <a:rPr lang="de-DE" dirty="0"/>
              <a:t>Jedes Kodierungsschema hat einen Namen.</a:t>
            </a:r>
          </a:p>
          <a:p>
            <a:pPr>
              <a:buFont typeface="Arial" panose="020B0604020202020204" pitchFamily="34" charset="0"/>
              <a:buChar char="•"/>
            </a:pPr>
            <a:r>
              <a:rPr lang="de-DE" dirty="0"/>
              <a:t>Jeder String-Wert kann eine zugeordnete Sprache haben (z. B. en-GB). </a:t>
            </a:r>
            <a:r>
              <a:rPr lang="de-DE" b="1" dirty="0"/>
              <a:t>✓</a:t>
            </a:r>
            <a:endParaRPr lang="de-DE" dirty="0"/>
          </a:p>
          <a:p>
            <a:pPr marL="0" indent="0">
              <a:buNone/>
            </a:pPr>
            <a:endParaRPr lang="de-DE" dirty="0"/>
          </a:p>
        </p:txBody>
      </p:sp>
    </p:spTree>
    <p:extLst>
      <p:ext uri="{BB962C8B-B14F-4D97-AF65-F5344CB8AC3E}">
        <p14:creationId xmlns:p14="http://schemas.microsoft.com/office/powerpoint/2010/main" val="38802474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err="1"/>
              <a:t>Qualified</a:t>
            </a:r>
            <a:r>
              <a:rPr lang="de-DE" b="1" dirty="0"/>
              <a:t> </a:t>
            </a:r>
            <a:r>
              <a:rPr lang="de-DE" b="1" dirty="0" err="1"/>
              <a:t>dublin</a:t>
            </a:r>
            <a:r>
              <a:rPr lang="de-DE" b="1" dirty="0"/>
              <a:t> </a:t>
            </a:r>
            <a:r>
              <a:rPr lang="de-DE" b="1" dirty="0" err="1"/>
              <a:t>core</a:t>
            </a:r>
            <a:endParaRPr lang="de-DE" b="1" dirty="0"/>
          </a:p>
        </p:txBody>
      </p:sp>
      <p:pic>
        <p:nvPicPr>
          <p:cNvPr id="5" name="Inhaltsplatzhalter 4">
            <a:extLst>
              <a:ext uri="{FF2B5EF4-FFF2-40B4-BE49-F238E27FC236}">
                <a16:creationId xmlns:a16="http://schemas.microsoft.com/office/drawing/2014/main" id="{7B693103-C304-C47C-CFF8-8F5E57707F70}"/>
              </a:ext>
            </a:extLst>
          </p:cNvPr>
          <p:cNvPicPr>
            <a:picLocks noGrp="1" noChangeAspect="1"/>
          </p:cNvPicPr>
          <p:nvPr>
            <p:ph idx="1"/>
          </p:nvPr>
        </p:nvPicPr>
        <p:blipFill>
          <a:blip r:embed="rId2"/>
          <a:stretch>
            <a:fillRect/>
          </a:stretch>
        </p:blipFill>
        <p:spPr>
          <a:xfrm>
            <a:off x="1141412" y="1756382"/>
            <a:ext cx="5259607" cy="4976206"/>
          </a:xfrm>
        </p:spPr>
      </p:pic>
      <p:pic>
        <p:nvPicPr>
          <p:cNvPr id="7" name="Grafik 6">
            <a:extLst>
              <a:ext uri="{FF2B5EF4-FFF2-40B4-BE49-F238E27FC236}">
                <a16:creationId xmlns:a16="http://schemas.microsoft.com/office/drawing/2014/main" id="{0CA186B4-8A64-2F39-1210-94C0BC806B9C}"/>
              </a:ext>
            </a:extLst>
          </p:cNvPr>
          <p:cNvPicPr>
            <a:picLocks noChangeAspect="1"/>
          </p:cNvPicPr>
          <p:nvPr/>
        </p:nvPicPr>
        <p:blipFill>
          <a:blip r:embed="rId3"/>
          <a:stretch>
            <a:fillRect/>
          </a:stretch>
        </p:blipFill>
        <p:spPr>
          <a:xfrm>
            <a:off x="6510960" y="1756382"/>
            <a:ext cx="4920383" cy="4976206"/>
          </a:xfrm>
          <a:prstGeom prst="rect">
            <a:avLst/>
          </a:prstGeom>
        </p:spPr>
      </p:pic>
    </p:spTree>
    <p:extLst>
      <p:ext uri="{BB962C8B-B14F-4D97-AF65-F5344CB8AC3E}">
        <p14:creationId xmlns:p14="http://schemas.microsoft.com/office/powerpoint/2010/main" val="3388318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Semantische daten</a:t>
            </a:r>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
        <p:nvSpPr>
          <p:cNvPr id="3" name="Rechteck 2">
            <a:extLst>
              <a:ext uri="{FF2B5EF4-FFF2-40B4-BE49-F238E27FC236}">
                <a16:creationId xmlns:a16="http://schemas.microsoft.com/office/drawing/2014/main" id="{3BB34FBE-B069-59A3-C592-96E43EB681B8}"/>
              </a:ext>
            </a:extLst>
          </p:cNvPr>
          <p:cNvSpPr/>
          <p:nvPr/>
        </p:nvSpPr>
        <p:spPr>
          <a:xfrm>
            <a:off x="5120377" y="5817705"/>
            <a:ext cx="1948070" cy="649356"/>
          </a:xfrm>
          <a:prstGeom prst="rect">
            <a:avLst/>
          </a:prstGeom>
          <a:noFill/>
          <a:ln w="38100">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2916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a:buNone/>
            </a:pPr>
            <a:r>
              <a:rPr lang="de-DE" i="1" dirty="0"/>
              <a:t>Daten werden für einen menschlichen Benutzer erst durch Interpretation zu Information, und diese Interpretation erfordert sowohl Wissen über die konkrete Anwendung als auch Weltwissen.</a:t>
            </a:r>
          </a:p>
          <a:p>
            <a:pPr>
              <a:buFont typeface="Arial" panose="020B0604020202020204" pitchFamily="34" charset="0"/>
              <a:buChar char="•"/>
            </a:pPr>
            <a:endParaRPr lang="de-DE" dirty="0"/>
          </a:p>
        </p:txBody>
      </p:sp>
    </p:spTree>
    <p:extLst>
      <p:ext uri="{BB962C8B-B14F-4D97-AF65-F5344CB8AC3E}">
        <p14:creationId xmlns:p14="http://schemas.microsoft.com/office/powerpoint/2010/main" val="13620592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a:buNone/>
            </a:pPr>
            <a:r>
              <a:rPr lang="de-DE" i="1" dirty="0"/>
              <a:t>Wir fassen diese Informationen unter dem Begriff Kontext zusammen. Daten erhalten ihre Bedeutung erst durch Berücksichtigung des Kontextes. Dabei ist zu beachten, dass manche Teile des Kontextes unmittelbar in computerlesbarer Form vorliegen, wie das Schema, während andere Teile nicht explizit modelliert wurden und für Programme nicht erreichbar sind, wie das externe Wissen über die Anwendung</a:t>
            </a:r>
            <a:endParaRPr lang="de-DE" dirty="0"/>
          </a:p>
          <a:p>
            <a:pPr>
              <a:buFont typeface="Arial" panose="020B0604020202020204" pitchFamily="34" charset="0"/>
              <a:buChar char="•"/>
            </a:pPr>
            <a:endParaRPr lang="de-DE" dirty="0"/>
          </a:p>
        </p:txBody>
      </p:sp>
    </p:spTree>
    <p:extLst>
      <p:ext uri="{BB962C8B-B14F-4D97-AF65-F5344CB8AC3E}">
        <p14:creationId xmlns:p14="http://schemas.microsoft.com/office/powerpoint/2010/main" val="38117117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0F1AF7-FCEB-AE9B-F0FF-6937FBC1CB9B}"/>
              </a:ext>
            </a:extLst>
          </p:cNvPr>
          <p:cNvSpPr>
            <a:spLocks noGrp="1"/>
          </p:cNvSpPr>
          <p:nvPr>
            <p:ph type="title"/>
          </p:nvPr>
        </p:nvSpPr>
        <p:spPr/>
        <p:txBody>
          <a:bodyPr/>
          <a:lstStyle/>
          <a:p>
            <a:pPr algn="ctr"/>
            <a:r>
              <a:rPr lang="de-DE" b="1" dirty="0"/>
              <a:t>Semantische daten</a:t>
            </a:r>
          </a:p>
        </p:txBody>
      </p:sp>
      <p:sp>
        <p:nvSpPr>
          <p:cNvPr id="3" name="Inhaltsplatzhalter 2">
            <a:extLst>
              <a:ext uri="{FF2B5EF4-FFF2-40B4-BE49-F238E27FC236}">
                <a16:creationId xmlns:a16="http://schemas.microsoft.com/office/drawing/2014/main" id="{66EA88F1-93D4-32CD-B43D-D83A8C92B3DF}"/>
              </a:ext>
            </a:extLst>
          </p:cNvPr>
          <p:cNvSpPr>
            <a:spLocks noGrp="1"/>
          </p:cNvSpPr>
          <p:nvPr>
            <p:ph idx="1"/>
          </p:nvPr>
        </p:nvSpPr>
        <p:spPr>
          <a:xfrm>
            <a:off x="1141412" y="2249486"/>
            <a:ext cx="9905999" cy="4482618"/>
          </a:xfrm>
        </p:spPr>
        <p:txBody>
          <a:bodyPr>
            <a:normAutofit/>
          </a:bodyPr>
          <a:lstStyle/>
          <a:p>
            <a:pPr marL="0" indent="0" rtl="0">
              <a:buNone/>
            </a:pPr>
            <a:r>
              <a:rPr lang="de-DE" i="1" dirty="0"/>
              <a:t>Da eine Menge strukturierter Daten durch die Namen der Strukturelemente beschrieben wird, sind Schemata Metadaten für Instanzen dieses Schemas; Metadaten zu einem Schema wiederum sind das Datenmodell, in dem das Schema erstellt ist</a:t>
            </a:r>
            <a:endParaRPr lang="de-DE" dirty="0"/>
          </a:p>
          <a:p>
            <a:pPr>
              <a:buFont typeface="Arial" panose="020B0604020202020204" pitchFamily="34" charset="0"/>
              <a:buChar char="•"/>
            </a:pPr>
            <a:endParaRPr lang="de-DE" dirty="0"/>
          </a:p>
        </p:txBody>
      </p:sp>
    </p:spTree>
    <p:extLst>
      <p:ext uri="{BB962C8B-B14F-4D97-AF65-F5344CB8AC3E}">
        <p14:creationId xmlns:p14="http://schemas.microsoft.com/office/powerpoint/2010/main" val="4137020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563117-931A-90ED-D5E1-DB550456659A}"/>
              </a:ext>
            </a:extLst>
          </p:cNvPr>
          <p:cNvSpPr>
            <a:spLocks noGrp="1"/>
          </p:cNvSpPr>
          <p:nvPr>
            <p:ph type="title"/>
          </p:nvPr>
        </p:nvSpPr>
        <p:spPr/>
        <p:txBody>
          <a:bodyPr/>
          <a:lstStyle/>
          <a:p>
            <a:pPr algn="ctr"/>
            <a:r>
              <a:rPr lang="de-DE" dirty="0"/>
              <a:t>Lösung Aufgabe 1: </a:t>
            </a:r>
            <a:br>
              <a:rPr lang="de-DE" dirty="0"/>
            </a:br>
            <a:r>
              <a:rPr lang="de-DE" dirty="0"/>
              <a:t>Metadatenbeispiel aus der analogen Welt</a:t>
            </a:r>
          </a:p>
        </p:txBody>
      </p:sp>
      <p:sp>
        <p:nvSpPr>
          <p:cNvPr id="3" name="Inhaltsplatzhalter 2">
            <a:extLst>
              <a:ext uri="{FF2B5EF4-FFF2-40B4-BE49-F238E27FC236}">
                <a16:creationId xmlns:a16="http://schemas.microsoft.com/office/drawing/2014/main" id="{B5711A12-56B4-40A3-68B5-5894F092897A}"/>
              </a:ext>
            </a:extLst>
          </p:cNvPr>
          <p:cNvSpPr>
            <a:spLocks noGrp="1"/>
          </p:cNvSpPr>
          <p:nvPr>
            <p:ph idx="1"/>
          </p:nvPr>
        </p:nvSpPr>
        <p:spPr>
          <a:xfrm>
            <a:off x="1141412" y="2249486"/>
            <a:ext cx="9905999" cy="3989995"/>
          </a:xfrm>
        </p:spPr>
        <p:txBody>
          <a:bodyPr>
            <a:normAutofit/>
          </a:bodyPr>
          <a:lstStyle/>
          <a:p>
            <a:pPr marL="0" indent="0">
              <a:buNone/>
            </a:pPr>
            <a:r>
              <a:rPr lang="de-DE" dirty="0"/>
              <a:t>Welche Metadaten könnte es bei einem Buch geben?</a:t>
            </a:r>
          </a:p>
          <a:p>
            <a:r>
              <a:rPr lang="de-DE" dirty="0"/>
              <a:t>Name des Autors</a:t>
            </a:r>
          </a:p>
          <a:p>
            <a:r>
              <a:rPr lang="de-DE" dirty="0"/>
              <a:t>Auflage</a:t>
            </a:r>
          </a:p>
          <a:p>
            <a:r>
              <a:rPr lang="de-DE" dirty="0"/>
              <a:t>Erscheinungsjahr</a:t>
            </a:r>
          </a:p>
          <a:p>
            <a:r>
              <a:rPr lang="de-DE" dirty="0"/>
              <a:t>Verlag</a:t>
            </a:r>
          </a:p>
          <a:p>
            <a:r>
              <a:rPr lang="de-DE" dirty="0"/>
              <a:t>ISBN-Nummer</a:t>
            </a:r>
          </a:p>
          <a:p>
            <a:pPr marL="0" indent="0">
              <a:buNone/>
            </a:pPr>
            <a:endParaRPr lang="de-DE" dirty="0"/>
          </a:p>
        </p:txBody>
      </p:sp>
    </p:spTree>
    <p:extLst>
      <p:ext uri="{BB962C8B-B14F-4D97-AF65-F5344CB8AC3E}">
        <p14:creationId xmlns:p14="http://schemas.microsoft.com/office/powerpoint/2010/main" val="9228444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9F9BDA-468B-ECB0-9F12-400E525D1080}"/>
              </a:ext>
            </a:extLst>
          </p:cNvPr>
          <p:cNvSpPr>
            <a:spLocks noGrp="1"/>
          </p:cNvSpPr>
          <p:nvPr>
            <p:ph type="title"/>
          </p:nvPr>
        </p:nvSpPr>
        <p:spPr>
          <a:xfrm>
            <a:off x="916685" y="977524"/>
            <a:ext cx="9906000" cy="1184489"/>
          </a:xfrm>
        </p:spPr>
        <p:txBody>
          <a:bodyPr/>
          <a:lstStyle/>
          <a:p>
            <a:pPr algn="ctr"/>
            <a:r>
              <a:rPr lang="de-DE" b="1" dirty="0"/>
              <a:t>Aufgabe 1</a:t>
            </a:r>
            <a:br>
              <a:rPr lang="de-DE" b="1" dirty="0"/>
            </a:br>
            <a:endParaRPr lang="de-DE" dirty="0"/>
          </a:p>
        </p:txBody>
      </p:sp>
      <p:sp>
        <p:nvSpPr>
          <p:cNvPr id="3" name="Textplatzhalter 2">
            <a:extLst>
              <a:ext uri="{FF2B5EF4-FFF2-40B4-BE49-F238E27FC236}">
                <a16:creationId xmlns:a16="http://schemas.microsoft.com/office/drawing/2014/main" id="{22F1DE25-6081-2344-5CD3-A7926B129918}"/>
              </a:ext>
            </a:extLst>
          </p:cNvPr>
          <p:cNvSpPr>
            <a:spLocks noGrp="1"/>
          </p:cNvSpPr>
          <p:nvPr>
            <p:ph type="body" idx="1"/>
          </p:nvPr>
        </p:nvSpPr>
        <p:spPr>
          <a:xfrm>
            <a:off x="1141411" y="2766447"/>
            <a:ext cx="9906000" cy="3032691"/>
          </a:xfrm>
        </p:spPr>
        <p:txBody>
          <a:bodyPr/>
          <a:lstStyle/>
          <a:p>
            <a:pPr marL="342900" indent="-342900">
              <a:buFont typeface="+mj-lt"/>
              <a:buAutoNum type="arabicPeriod"/>
            </a:pPr>
            <a:r>
              <a:rPr lang="de-DE" dirty="0"/>
              <a:t>Was versteht Ihr unter dem Begriff Semantik? </a:t>
            </a:r>
          </a:p>
          <a:p>
            <a:pPr marL="342900" indent="-342900">
              <a:buFont typeface="+mj-lt"/>
              <a:buAutoNum type="arabicPeriod"/>
            </a:pPr>
            <a:r>
              <a:rPr lang="de-DE" dirty="0"/>
              <a:t>Wie stehen Semantik und Metadaten in Bezug zu einander?</a:t>
            </a:r>
            <a:br>
              <a:rPr lang="de-DE" dirty="0"/>
            </a:br>
            <a:endParaRPr lang="de-DE" dirty="0"/>
          </a:p>
          <a:p>
            <a:pPr algn="ctr"/>
            <a:r>
              <a:rPr lang="de-DE" dirty="0"/>
              <a:t>Hinweis: Semantik = Interpretation von Daten</a:t>
            </a:r>
          </a:p>
        </p:txBody>
      </p:sp>
    </p:spTree>
    <p:extLst>
      <p:ext uri="{BB962C8B-B14F-4D97-AF65-F5344CB8AC3E}">
        <p14:creationId xmlns:p14="http://schemas.microsoft.com/office/powerpoint/2010/main" val="40493504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4FA5DE-0556-6460-8ABB-CECC219B7C96}"/>
              </a:ext>
            </a:extLst>
          </p:cNvPr>
          <p:cNvSpPr>
            <a:spLocks noGrp="1"/>
          </p:cNvSpPr>
          <p:nvPr>
            <p:ph type="title"/>
          </p:nvPr>
        </p:nvSpPr>
        <p:spPr/>
        <p:txBody>
          <a:bodyPr/>
          <a:lstStyle/>
          <a:p>
            <a:pPr algn="ctr"/>
            <a:r>
              <a:rPr lang="de-DE" dirty="0"/>
              <a:t>Aufgabe 2</a:t>
            </a:r>
          </a:p>
        </p:txBody>
      </p:sp>
      <p:sp>
        <p:nvSpPr>
          <p:cNvPr id="3" name="Inhaltsplatzhalter 2">
            <a:extLst>
              <a:ext uri="{FF2B5EF4-FFF2-40B4-BE49-F238E27FC236}">
                <a16:creationId xmlns:a16="http://schemas.microsoft.com/office/drawing/2014/main" id="{61BEBCE6-8E3E-C468-B96A-D3D96569CE90}"/>
              </a:ext>
            </a:extLst>
          </p:cNvPr>
          <p:cNvSpPr>
            <a:spLocks noGrp="1"/>
          </p:cNvSpPr>
          <p:nvPr>
            <p:ph idx="1"/>
          </p:nvPr>
        </p:nvSpPr>
        <p:spPr/>
        <p:txBody>
          <a:bodyPr/>
          <a:lstStyle/>
          <a:p>
            <a:pPr marL="457200" indent="-457200">
              <a:buFont typeface="+mj-lt"/>
              <a:buAutoNum type="arabicPeriod"/>
            </a:pPr>
            <a:r>
              <a:rPr lang="de-DE" dirty="0"/>
              <a:t>Welche Datenfelder weisen keinen semantischen Hintergrund auf?</a:t>
            </a:r>
          </a:p>
          <a:p>
            <a:pPr lvl="1"/>
            <a:r>
              <a:rPr lang="en-US" dirty="0"/>
              <a:t>https://www.kaggle.com/datasets/sulianova/cardiovascular-disease-dataset</a:t>
            </a:r>
          </a:p>
          <a:p>
            <a:pPr marL="0" indent="0">
              <a:buNone/>
            </a:pPr>
            <a:r>
              <a:rPr lang="en-US" dirty="0" err="1"/>
              <a:t>Lösung</a:t>
            </a:r>
            <a:r>
              <a:rPr lang="en-US" dirty="0"/>
              <a:t>:</a:t>
            </a:r>
          </a:p>
          <a:p>
            <a:pPr>
              <a:buFont typeface="+mj-lt"/>
              <a:buAutoNum type="arabicPeriod"/>
            </a:pPr>
            <a:r>
              <a:rPr lang="en-US" dirty="0"/>
              <a:t>Smoking</a:t>
            </a:r>
          </a:p>
          <a:p>
            <a:pPr>
              <a:buFont typeface="+mj-lt"/>
              <a:buAutoNum type="arabicPeriod"/>
            </a:pPr>
            <a:r>
              <a:rPr lang="en-US" dirty="0"/>
              <a:t>Alcohol intake</a:t>
            </a:r>
          </a:p>
          <a:p>
            <a:pPr>
              <a:buFont typeface="+mj-lt"/>
              <a:buAutoNum type="arabicPeriod"/>
            </a:pPr>
            <a:r>
              <a:rPr lang="en-US" dirty="0"/>
              <a:t>Physical activity</a:t>
            </a:r>
          </a:p>
          <a:p>
            <a:endParaRPr lang="de-DE" dirty="0"/>
          </a:p>
        </p:txBody>
      </p:sp>
    </p:spTree>
    <p:extLst>
      <p:ext uri="{BB962C8B-B14F-4D97-AF65-F5344CB8AC3E}">
        <p14:creationId xmlns:p14="http://schemas.microsoft.com/office/powerpoint/2010/main" val="39456798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a:t>Kodierungssysteme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92500" lnSpcReduction="10000"/>
          </a:bodyPr>
          <a:lstStyle/>
          <a:p>
            <a:r>
              <a:rPr lang="de-DE" dirty="0"/>
              <a:t>Ziel ist eine Standardisierung von medizinischen Daten</a:t>
            </a:r>
          </a:p>
          <a:p>
            <a:r>
              <a:rPr lang="de-DE" dirty="0"/>
              <a:t>Ermöglichen eine konsistente und einheitliche Darstellung</a:t>
            </a:r>
          </a:p>
          <a:p>
            <a:r>
              <a:rPr lang="de-DE" dirty="0"/>
              <a:t>Nomenklaturen, Ontologien und Klassifizierungen sind das Werkzeug</a:t>
            </a:r>
          </a:p>
          <a:p>
            <a:r>
              <a:rPr lang="de-DE" dirty="0"/>
              <a:t>Bekannte und wichtige Kodierungssysteme/</a:t>
            </a:r>
          </a:p>
          <a:p>
            <a:pPr lvl="1"/>
            <a:r>
              <a:rPr lang="de-DE" dirty="0"/>
              <a:t>Ontologien/Datenbanken/Klassifikationsliste sind:</a:t>
            </a:r>
          </a:p>
          <a:p>
            <a:pPr lvl="1"/>
            <a:r>
              <a:rPr lang="de-DE" dirty="0"/>
              <a:t>SNOMED (</a:t>
            </a:r>
            <a:r>
              <a:rPr lang="de-DE" dirty="0">
                <a:hlinkClick r:id="rId2"/>
              </a:rPr>
              <a:t>https://www.snomed.org/</a:t>
            </a:r>
            <a:r>
              <a:rPr lang="de-DE" dirty="0"/>
              <a:t>) </a:t>
            </a:r>
            <a:r>
              <a:rPr lang="de-DE" dirty="0">
                <a:sym typeface="Wingdings" panose="05000000000000000000" pitchFamily="2" charset="2"/>
              </a:rPr>
              <a:t> Ontologie</a:t>
            </a:r>
            <a:endParaRPr lang="de-DE" dirty="0"/>
          </a:p>
          <a:p>
            <a:pPr lvl="1"/>
            <a:r>
              <a:rPr lang="de-DE" dirty="0"/>
              <a:t>LOINC (</a:t>
            </a:r>
            <a:r>
              <a:rPr lang="de-DE" dirty="0">
                <a:hlinkClick r:id="rId3"/>
              </a:rPr>
              <a:t>https://loinc.org/</a:t>
            </a:r>
            <a:r>
              <a:rPr lang="de-DE" dirty="0"/>
              <a:t>) </a:t>
            </a:r>
            <a:r>
              <a:rPr lang="de-DE" dirty="0">
                <a:sym typeface="Wingdings" panose="05000000000000000000" pitchFamily="2" charset="2"/>
              </a:rPr>
              <a:t> Datenbank</a:t>
            </a:r>
            <a:endParaRPr lang="de-DE" dirty="0"/>
          </a:p>
          <a:p>
            <a:pPr lvl="1"/>
            <a:r>
              <a:rPr lang="de-DE" dirty="0"/>
              <a:t>ICD10 (</a:t>
            </a:r>
            <a:r>
              <a:rPr lang="de-DE" dirty="0">
                <a:hlinkClick r:id="rId4"/>
              </a:rPr>
              <a:t>https://www.icd-code.de/icd/code/ICD-10-GM.html</a:t>
            </a:r>
            <a:r>
              <a:rPr lang="de-DE" dirty="0"/>
              <a:t>) </a:t>
            </a:r>
            <a:r>
              <a:rPr lang="de-DE" dirty="0">
                <a:sym typeface="Wingdings" panose="05000000000000000000" pitchFamily="2" charset="2"/>
              </a:rPr>
              <a:t> Klassifikationsliste </a:t>
            </a:r>
            <a:endParaRPr lang="de-DE" dirty="0"/>
          </a:p>
          <a:p>
            <a:endParaRPr lang="de-DE" dirty="0"/>
          </a:p>
        </p:txBody>
      </p:sp>
    </p:spTree>
    <p:extLst>
      <p:ext uri="{BB962C8B-B14F-4D97-AF65-F5344CB8AC3E}">
        <p14:creationId xmlns:p14="http://schemas.microsoft.com/office/powerpoint/2010/main" val="27617870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lnSpcReduction="10000"/>
          </a:bodyPr>
          <a:lstStyle/>
          <a:p>
            <a:pPr marL="457200" indent="-457200">
              <a:buFont typeface="+mj-lt"/>
              <a:buAutoNum type="arabicPeriod"/>
            </a:pPr>
            <a:r>
              <a:rPr lang="de-DE" dirty="0"/>
              <a:t> Durchforstet die Ontologie nach "Tobacco </a:t>
            </a:r>
            <a:r>
              <a:rPr lang="de-DE" dirty="0" err="1"/>
              <a:t>use</a:t>
            </a:r>
            <a:r>
              <a:rPr lang="de-DE" dirty="0"/>
              <a:t> and </a:t>
            </a:r>
            <a:r>
              <a:rPr lang="de-DE" dirty="0" err="1"/>
              <a:t>exposure</a:t>
            </a:r>
            <a:r>
              <a:rPr lang="de-DE" dirty="0"/>
              <a:t>".</a:t>
            </a:r>
          </a:p>
          <a:p>
            <a:pPr marL="457200" indent="-457200">
              <a:buFont typeface="+mj-lt"/>
              <a:buAutoNum type="arabicPeriod"/>
            </a:pPr>
            <a:r>
              <a:rPr lang="de-DE" dirty="0"/>
              <a:t>Versucht durch die Basisklasse "Tobacco </a:t>
            </a:r>
            <a:r>
              <a:rPr lang="de-DE" dirty="0" err="1"/>
              <a:t>use</a:t>
            </a:r>
            <a:r>
              <a:rPr lang="de-DE" dirty="0"/>
              <a:t> and </a:t>
            </a:r>
            <a:r>
              <a:rPr lang="de-DE" dirty="0" err="1"/>
              <a:t>exposure</a:t>
            </a:r>
            <a:r>
              <a:rPr lang="de-DE" dirty="0"/>
              <a:t>" die Subklasse "Smoker" zu finden und notiert bitte die ID der Klasse.</a:t>
            </a:r>
          </a:p>
          <a:p>
            <a:pPr marL="457200" indent="-457200">
              <a:buFont typeface="+mj-lt"/>
              <a:buAutoNum type="arabicPeriod"/>
            </a:pPr>
            <a:r>
              <a:rPr lang="de-DE" dirty="0"/>
              <a:t>Würdet Ihr sagen das "Smoker" eine korrekte Klassifizierung darstellt oder könnte man noch das Element noch genauer definieren?</a:t>
            </a:r>
          </a:p>
          <a:p>
            <a:pPr marL="457200" indent="-457200">
              <a:buFont typeface="+mj-lt"/>
              <a:buAutoNum type="arabicPeriod"/>
            </a:pPr>
            <a:r>
              <a:rPr lang="de-DE" dirty="0"/>
              <a:t>Wie müsste man in den Daten einen moderaten Raucher festhalten, der am Tag 10-19 Zigaretten raucht?</a:t>
            </a:r>
          </a:p>
          <a:p>
            <a:pPr marL="457200" indent="-457200">
              <a:buFont typeface="+mj-lt"/>
              <a:buAutoNum type="arabicPeriod"/>
            </a:pPr>
            <a:endParaRPr lang="de-DE" dirty="0"/>
          </a:p>
          <a:p>
            <a:pPr marL="457200" indent="-457200">
              <a:buFont typeface="+mj-lt"/>
              <a:buAutoNum type="arabicPeriod"/>
            </a:pPr>
            <a:endParaRPr lang="de-DE" dirty="0"/>
          </a:p>
        </p:txBody>
      </p:sp>
    </p:spTree>
    <p:extLst>
      <p:ext uri="{BB962C8B-B14F-4D97-AF65-F5344CB8AC3E}">
        <p14:creationId xmlns:p14="http://schemas.microsoft.com/office/powerpoint/2010/main" val="14623465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err="1"/>
              <a:t>loinc</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92500" lnSpcReduction="20000"/>
          </a:bodyPr>
          <a:lstStyle/>
          <a:p>
            <a:r>
              <a:rPr lang="de-DE" dirty="0"/>
              <a:t>Internationaler Standard zur Festhaltung von Untersuchungs- und Testergebnissen aus Labor und Klinik </a:t>
            </a:r>
          </a:p>
          <a:p>
            <a:r>
              <a:rPr lang="de-DE" dirty="0"/>
              <a:t>1994 wurde die Datenbank Logical Observation </a:t>
            </a:r>
            <a:r>
              <a:rPr lang="de-DE" dirty="0" err="1"/>
              <a:t>Identifiers</a:t>
            </a:r>
            <a:r>
              <a:rPr lang="de-DE" dirty="0"/>
              <a:t> </a:t>
            </a:r>
            <a:r>
              <a:rPr lang="de-DE" dirty="0" err="1"/>
              <a:t>Names</a:t>
            </a:r>
            <a:r>
              <a:rPr lang="de-DE" dirty="0"/>
              <a:t> and Codes (LOINC) aufgebaut</a:t>
            </a:r>
          </a:p>
          <a:p>
            <a:r>
              <a:rPr lang="de-DE" dirty="0"/>
              <a:t> Abkürzungen, Bezugswörter, Synonyme und Kommentare für alle Untersuchungen</a:t>
            </a:r>
          </a:p>
          <a:p>
            <a:r>
              <a:rPr lang="de-DE" dirty="0"/>
              <a:t>Viele zusätzliche Informationen wie </a:t>
            </a:r>
            <a:r>
              <a:rPr lang="de-DE" dirty="0" err="1"/>
              <a:t>z.B</a:t>
            </a:r>
            <a:r>
              <a:rPr lang="de-DE" dirty="0"/>
              <a:t> Maßeinheiten</a:t>
            </a:r>
          </a:p>
          <a:p>
            <a:r>
              <a:rPr lang="de-DE" dirty="0"/>
              <a:t>Unter folgenden Link findet Ihr die standardisierte Bezeichnung des Blutdrucks </a:t>
            </a:r>
            <a:r>
              <a:rPr lang="de-DE" dirty="0">
                <a:hlinkClick r:id="rId2"/>
              </a:rPr>
              <a:t>https://loinc.org/55284-4/</a:t>
            </a:r>
            <a:endParaRPr lang="de-DE" dirty="0"/>
          </a:p>
          <a:p>
            <a:endParaRPr lang="de-DE" dirty="0"/>
          </a:p>
        </p:txBody>
      </p:sp>
    </p:spTree>
    <p:extLst>
      <p:ext uri="{BB962C8B-B14F-4D97-AF65-F5344CB8AC3E}">
        <p14:creationId xmlns:p14="http://schemas.microsoft.com/office/powerpoint/2010/main" val="27938846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85000" lnSpcReduction="10000"/>
          </a:bodyPr>
          <a:lstStyle/>
          <a:p>
            <a:pPr marL="457200" indent="-457200">
              <a:buFont typeface="+mj-lt"/>
              <a:buAutoNum type="arabicPeriod"/>
            </a:pPr>
            <a:r>
              <a:rPr lang="de-DE" dirty="0"/>
              <a:t>Wie lautet die Empfehlung von LOINC bzgl. des Blutdrucks? </a:t>
            </a:r>
          </a:p>
          <a:p>
            <a:pPr lvl="1"/>
            <a:r>
              <a:rPr lang="de-DE" dirty="0" err="1"/>
              <a:t>Discouraged</a:t>
            </a:r>
            <a:r>
              <a:rPr lang="de-DE" dirty="0"/>
              <a:t> </a:t>
            </a:r>
            <a:r>
              <a:rPr lang="de-DE" dirty="0">
                <a:sym typeface="Wingdings" panose="05000000000000000000" pitchFamily="2" charset="2"/>
              </a:rPr>
              <a:t> </a:t>
            </a:r>
            <a:r>
              <a:rPr lang="de-DE" dirty="0"/>
              <a:t>Nicht den systolischen und diastolischen Blutdruck zusammenfassen als ein Schemaelement</a:t>
            </a:r>
          </a:p>
          <a:p>
            <a:pPr marL="457200" indent="-457200">
              <a:buFont typeface="+mj-lt"/>
              <a:buAutoNum type="arabicPeriod"/>
            </a:pPr>
            <a:r>
              <a:rPr lang="de-DE" dirty="0"/>
              <a:t>Welche LOINC Codes finden sich jeweils für den systolischen und diastolischen Blutdruck?</a:t>
            </a:r>
          </a:p>
          <a:p>
            <a:pPr lvl="1"/>
            <a:r>
              <a:rPr lang="de-DE" dirty="0"/>
              <a:t>8480-6 </a:t>
            </a:r>
            <a:r>
              <a:rPr lang="de-DE" dirty="0">
                <a:sym typeface="Wingdings" panose="05000000000000000000" pitchFamily="2" charset="2"/>
              </a:rPr>
              <a:t> </a:t>
            </a:r>
            <a:r>
              <a:rPr lang="de-DE" dirty="0" err="1"/>
              <a:t>Systolic</a:t>
            </a:r>
            <a:r>
              <a:rPr lang="de-DE" dirty="0"/>
              <a:t> </a:t>
            </a:r>
            <a:r>
              <a:rPr lang="de-DE" dirty="0" err="1"/>
              <a:t>blood</a:t>
            </a:r>
            <a:r>
              <a:rPr lang="de-DE" dirty="0"/>
              <a:t> </a:t>
            </a:r>
            <a:r>
              <a:rPr lang="de-DE" dirty="0" err="1"/>
              <a:t>pressure</a:t>
            </a:r>
            <a:endParaRPr lang="de-DE" dirty="0"/>
          </a:p>
          <a:p>
            <a:pPr lvl="1"/>
            <a:r>
              <a:rPr lang="de-DE" dirty="0"/>
              <a:t>8462-4 </a:t>
            </a:r>
            <a:r>
              <a:rPr lang="de-DE" dirty="0">
                <a:sym typeface="Wingdings" panose="05000000000000000000" pitchFamily="2" charset="2"/>
              </a:rPr>
              <a:t> </a:t>
            </a:r>
            <a:r>
              <a:rPr lang="de-DE" dirty="0" err="1">
                <a:sym typeface="Wingdings" panose="05000000000000000000" pitchFamily="2" charset="2"/>
              </a:rPr>
              <a:t>Daistolic</a:t>
            </a:r>
            <a:r>
              <a:rPr lang="de-DE" dirty="0">
                <a:sym typeface="Wingdings" panose="05000000000000000000" pitchFamily="2" charset="2"/>
              </a:rPr>
              <a:t> </a:t>
            </a:r>
            <a:r>
              <a:rPr lang="de-DE" dirty="0" err="1">
                <a:sym typeface="Wingdings" panose="05000000000000000000" pitchFamily="2" charset="2"/>
              </a:rPr>
              <a:t>blood</a:t>
            </a:r>
            <a:r>
              <a:rPr lang="de-DE" dirty="0">
                <a:sym typeface="Wingdings" panose="05000000000000000000" pitchFamily="2" charset="2"/>
              </a:rPr>
              <a:t> </a:t>
            </a:r>
            <a:r>
              <a:rPr lang="de-DE" dirty="0" err="1">
                <a:sym typeface="Wingdings" panose="05000000000000000000" pitchFamily="2" charset="2"/>
              </a:rPr>
              <a:t>pressure</a:t>
            </a:r>
            <a:endParaRPr lang="de-DE" dirty="0">
              <a:sym typeface="Wingdings" panose="05000000000000000000" pitchFamily="2" charset="2"/>
            </a:endParaRPr>
          </a:p>
          <a:p>
            <a:pPr marL="457200" indent="-457200">
              <a:buFont typeface="+mj-lt"/>
              <a:buAutoNum type="arabicPeriod"/>
            </a:pPr>
            <a:r>
              <a:rPr lang="de-DE" dirty="0">
                <a:sym typeface="Wingdings" panose="05000000000000000000" pitchFamily="2" charset="2"/>
              </a:rPr>
              <a:t>In welchen </a:t>
            </a:r>
            <a:r>
              <a:rPr lang="de-DE" dirty="0" err="1">
                <a:sym typeface="Wingdings" panose="05000000000000000000" pitchFamily="2" charset="2"/>
              </a:rPr>
              <a:t>maßeinheiten</a:t>
            </a:r>
            <a:r>
              <a:rPr lang="de-DE" dirty="0">
                <a:sym typeface="Wingdings" panose="05000000000000000000" pitchFamily="2" charset="2"/>
              </a:rPr>
              <a:t> kann man den Systolischen Blutdruck festhalten</a:t>
            </a:r>
          </a:p>
          <a:p>
            <a:pPr lvl="1"/>
            <a:r>
              <a:rPr lang="de-DE" dirty="0"/>
              <a:t>mm[</a:t>
            </a:r>
            <a:r>
              <a:rPr lang="de-DE" dirty="0" err="1"/>
              <a:t>Hg</a:t>
            </a:r>
            <a:r>
              <a:rPr lang="de-DE" dirty="0"/>
              <a:t>] </a:t>
            </a:r>
            <a:r>
              <a:rPr lang="de-DE" dirty="0">
                <a:sym typeface="Wingdings" panose="05000000000000000000" pitchFamily="2" charset="2"/>
              </a:rPr>
              <a:t> 	</a:t>
            </a:r>
            <a:r>
              <a:rPr lang="de-DE" dirty="0" err="1">
                <a:sym typeface="Wingdings" panose="05000000000000000000" pitchFamily="2" charset="2"/>
              </a:rPr>
              <a:t>Example</a:t>
            </a:r>
            <a:r>
              <a:rPr lang="de-DE" dirty="0">
                <a:sym typeface="Wingdings" panose="05000000000000000000" pitchFamily="2" charset="2"/>
              </a:rPr>
              <a:t> UCUM Units</a:t>
            </a:r>
          </a:p>
          <a:p>
            <a:pPr lvl="1"/>
            <a:r>
              <a:rPr lang="de-DE" dirty="0">
                <a:sym typeface="Wingdings" panose="05000000000000000000" pitchFamily="2" charset="2"/>
              </a:rPr>
              <a:t>Mm </a:t>
            </a:r>
            <a:r>
              <a:rPr lang="de-DE" dirty="0" err="1">
                <a:sym typeface="Wingdings" panose="05000000000000000000" pitchFamily="2" charset="2"/>
              </a:rPr>
              <a:t>Hg</a:t>
            </a:r>
            <a:r>
              <a:rPr lang="de-DE" dirty="0">
                <a:sym typeface="Wingdings" panose="05000000000000000000" pitchFamily="2" charset="2"/>
              </a:rPr>
              <a:t>  REGENSTRIEF</a:t>
            </a:r>
          </a:p>
          <a:p>
            <a:pPr lvl="1"/>
            <a:endParaRPr lang="de-DE" dirty="0">
              <a:sym typeface="Wingdings" panose="05000000000000000000" pitchFamily="2" charset="2"/>
            </a:endParaRPr>
          </a:p>
          <a:p>
            <a:pPr lvl="1"/>
            <a:endParaRPr lang="de-DE" dirty="0">
              <a:sym typeface="Wingdings" panose="05000000000000000000" pitchFamily="2" charset="2"/>
            </a:endParaRPr>
          </a:p>
          <a:p>
            <a:pPr lvl="1"/>
            <a:endParaRPr lang="de-DE" dirty="0"/>
          </a:p>
          <a:p>
            <a:pPr marL="457200" indent="-457200">
              <a:buFont typeface="+mj-lt"/>
              <a:buAutoNum type="arabicPeriod"/>
            </a:pPr>
            <a:endParaRPr lang="de-DE" dirty="0"/>
          </a:p>
        </p:txBody>
      </p:sp>
    </p:spTree>
    <p:extLst>
      <p:ext uri="{BB962C8B-B14F-4D97-AF65-F5344CB8AC3E}">
        <p14:creationId xmlns:p14="http://schemas.microsoft.com/office/powerpoint/2010/main" val="8337703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fontScale="90000"/>
          </a:bodyPr>
          <a:lstStyle/>
          <a:p>
            <a:pPr algn="ctr"/>
            <a:r>
              <a:rPr lang="de-DE" b="1" dirty="0"/>
              <a:t>ICD-10</a:t>
            </a:r>
            <a:br>
              <a:rPr lang="de-DE" b="1" dirty="0"/>
            </a:b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62500" lnSpcReduction="20000"/>
          </a:bodyPr>
          <a:lstStyle/>
          <a:p>
            <a:r>
              <a:rPr lang="de-DE" dirty="0"/>
              <a:t>International Classification </a:t>
            </a:r>
            <a:r>
              <a:rPr lang="de-DE" dirty="0" err="1"/>
              <a:t>of</a:t>
            </a:r>
            <a:r>
              <a:rPr lang="de-DE" dirty="0"/>
              <a:t> </a:t>
            </a:r>
            <a:r>
              <a:rPr lang="de-DE" dirty="0" err="1"/>
              <a:t>Diseases</a:t>
            </a:r>
            <a:r>
              <a:rPr lang="de-DE" dirty="0"/>
              <a:t> 10th Revision (ICD-10)</a:t>
            </a:r>
          </a:p>
          <a:p>
            <a:r>
              <a:rPr lang="de-DE" dirty="0"/>
              <a:t>Wurde ab 1983 entworfen und 1990 von der WHO gebilligt</a:t>
            </a:r>
          </a:p>
          <a:p>
            <a:r>
              <a:rPr lang="de-DE" dirty="0"/>
              <a:t>Verwendung ab 1994</a:t>
            </a:r>
          </a:p>
          <a:p>
            <a:r>
              <a:rPr lang="de-DE" dirty="0"/>
              <a:t>Weltweit anerkanntes System zur Klassifizierung von Diagnosen im medizinischen Umfeld.</a:t>
            </a:r>
          </a:p>
          <a:p>
            <a:r>
              <a:rPr lang="de-DE" dirty="0"/>
              <a:t>Ursache, Manifestation, Ort, Schwere und Art der Verletzung oder Erkrankung werden festgehalten</a:t>
            </a:r>
          </a:p>
          <a:p>
            <a:r>
              <a:rPr lang="de-DE" dirty="0"/>
              <a:t>Hierarchisch aufgebaut </a:t>
            </a:r>
          </a:p>
          <a:p>
            <a:r>
              <a:rPr lang="de-DE" dirty="0"/>
              <a:t>In USA wird ICD-10-CM (eigene erweiterte Version genutzt)</a:t>
            </a:r>
          </a:p>
          <a:p>
            <a:pPr lvl="1"/>
            <a:r>
              <a:rPr lang="en-US" dirty="0"/>
              <a:t> Code W55.2  </a:t>
            </a:r>
            <a:r>
              <a:rPr lang="en-US" dirty="0">
                <a:sym typeface="Wingdings" panose="05000000000000000000" pitchFamily="2" charset="2"/>
              </a:rPr>
              <a:t> </a:t>
            </a:r>
            <a:r>
              <a:rPr lang="en-US" dirty="0"/>
              <a:t>Contact with cow</a:t>
            </a:r>
          </a:p>
          <a:p>
            <a:r>
              <a:rPr lang="en-US" dirty="0"/>
              <a:t>In Deutschland ICD-10-GM</a:t>
            </a:r>
          </a:p>
          <a:p>
            <a:pPr lvl="1"/>
            <a:r>
              <a:rPr lang="de-DE" dirty="0"/>
              <a:t>T63.3 </a:t>
            </a:r>
            <a:r>
              <a:rPr lang="de-DE" dirty="0">
                <a:sym typeface="Wingdings" panose="05000000000000000000" pitchFamily="2" charset="2"/>
              </a:rPr>
              <a:t> </a:t>
            </a:r>
            <a:r>
              <a:rPr lang="de-DE" dirty="0"/>
              <a:t>Spinnengift</a:t>
            </a:r>
          </a:p>
          <a:p>
            <a:endParaRPr lang="de-DE" dirty="0"/>
          </a:p>
        </p:txBody>
      </p:sp>
    </p:spTree>
    <p:extLst>
      <p:ext uri="{BB962C8B-B14F-4D97-AF65-F5344CB8AC3E}">
        <p14:creationId xmlns:p14="http://schemas.microsoft.com/office/powerpoint/2010/main" val="27794902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Aufgabe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77500" lnSpcReduction="20000"/>
          </a:bodyPr>
          <a:lstStyle/>
          <a:p>
            <a:pPr marL="0" indent="0">
              <a:buNone/>
            </a:pPr>
            <a:r>
              <a:rPr lang="de-DE" dirty="0"/>
              <a:t>Unter folgendem Link findet Ihr eine Klassifizierung der Krankheiten:</a:t>
            </a:r>
          </a:p>
          <a:p>
            <a:pPr marL="0" indent="0">
              <a:buNone/>
            </a:pPr>
            <a:r>
              <a:rPr lang="de-DE" dirty="0">
                <a:hlinkClick r:id="rId2"/>
              </a:rPr>
              <a:t>https://www.icd-code.de/icd/code/ICD-10-GM.html</a:t>
            </a:r>
            <a:endParaRPr lang="de-DE" dirty="0"/>
          </a:p>
          <a:p>
            <a:pPr marL="457200" indent="-457200">
              <a:buFont typeface="+mj-lt"/>
              <a:buAutoNum type="arabicPeriod"/>
            </a:pPr>
            <a:r>
              <a:rPr lang="de-DE" dirty="0"/>
              <a:t>Versucht einen ICD-10 Code Wertebereich zu finden der allgemein Herzkrankheiten beschreibt. Welche Werteberich findet sich?</a:t>
            </a:r>
          </a:p>
          <a:p>
            <a:pPr lvl="1"/>
            <a:r>
              <a:rPr lang="de-DE" dirty="0"/>
              <a:t>I00-I99</a:t>
            </a:r>
          </a:p>
          <a:p>
            <a:pPr marL="457200" indent="-457200">
              <a:buFont typeface="+mj-lt"/>
              <a:buAutoNum type="arabicPeriod"/>
            </a:pPr>
            <a:r>
              <a:rPr lang="de-DE" dirty="0"/>
              <a:t>Der Datensatz beschreibt somit nur allgemein eine Herzkrankheit aber nicht genau welche. Welcher ICD-10 Code würde eine Primäre Rechtsherzinsuffizienz beschreiben?</a:t>
            </a:r>
          </a:p>
          <a:p>
            <a:pPr lvl="1"/>
            <a:r>
              <a:rPr lang="de-DE" dirty="0"/>
              <a:t>I50.00</a:t>
            </a:r>
          </a:p>
          <a:p>
            <a:pPr marL="0" indent="0" algn="ctr">
              <a:buNone/>
            </a:pPr>
            <a:r>
              <a:rPr lang="de-DE" dirty="0"/>
              <a:t>Hinweis = Herzkreislaufkrankheiten (</a:t>
            </a:r>
            <a:r>
              <a:rPr lang="de-DE" dirty="0" err="1"/>
              <a:t>Cardiovascular</a:t>
            </a:r>
            <a:r>
              <a:rPr lang="de-DE" dirty="0"/>
              <a:t> Disease) zählen zu Krankheiten des Kreislaufsystems. </a:t>
            </a:r>
          </a:p>
          <a:p>
            <a:pPr marL="457200" indent="-457200">
              <a:buFont typeface="+mj-lt"/>
              <a:buAutoNum type="arabicPeriod"/>
            </a:pPr>
            <a:endParaRPr lang="de-DE" dirty="0"/>
          </a:p>
        </p:txBody>
      </p:sp>
    </p:spTree>
    <p:extLst>
      <p:ext uri="{BB962C8B-B14F-4D97-AF65-F5344CB8AC3E}">
        <p14:creationId xmlns:p14="http://schemas.microsoft.com/office/powerpoint/2010/main" val="24516015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Ontologie</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a:bodyPr>
          <a:lstStyle/>
          <a:p>
            <a:r>
              <a:rPr lang="de-DE" dirty="0"/>
              <a:t>Ontologien definieren ein Vokabular mit dem alle Konzepte der Anwendung beschrieben werden können </a:t>
            </a:r>
          </a:p>
          <a:p>
            <a:r>
              <a:rPr lang="de-DE" dirty="0"/>
              <a:t>Dazu zählen auch Beziehungen der Elemente zueinander</a:t>
            </a:r>
          </a:p>
          <a:p>
            <a:r>
              <a:rPr lang="de-DE" dirty="0"/>
              <a:t>Ontologie als globales Schema</a:t>
            </a:r>
          </a:p>
          <a:p>
            <a:r>
              <a:rPr lang="de-DE" dirty="0"/>
              <a:t>Schaut euch die SNOMED Ontologie an</a:t>
            </a:r>
          </a:p>
          <a:p>
            <a:pPr lvl="1"/>
            <a:r>
              <a:rPr lang="de-DE" dirty="0">
                <a:hlinkClick r:id="rId2"/>
              </a:rPr>
              <a:t>https://bioportal.bioontology.org/ontologies/SNOMEDCT/?p=classes&amp;conceptid=root</a:t>
            </a:r>
            <a:endParaRPr lang="de-DE" dirty="0"/>
          </a:p>
          <a:p>
            <a:endParaRPr lang="de-DE" dirty="0"/>
          </a:p>
        </p:txBody>
      </p:sp>
    </p:spTree>
    <p:extLst>
      <p:ext uri="{BB962C8B-B14F-4D97-AF65-F5344CB8AC3E}">
        <p14:creationId xmlns:p14="http://schemas.microsoft.com/office/powerpoint/2010/main" val="36672408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93F9A5-0A3E-374A-F5F2-08613A6245BF}"/>
              </a:ext>
            </a:extLst>
          </p:cNvPr>
          <p:cNvSpPr>
            <a:spLocks noGrp="1"/>
          </p:cNvSpPr>
          <p:nvPr>
            <p:ph type="title"/>
          </p:nvPr>
        </p:nvSpPr>
        <p:spPr/>
        <p:txBody>
          <a:bodyPr/>
          <a:lstStyle/>
          <a:p>
            <a:pPr algn="ctr"/>
            <a:r>
              <a:rPr lang="de-DE" dirty="0" err="1"/>
              <a:t>Snomed</a:t>
            </a:r>
            <a:r>
              <a:rPr lang="de-DE" dirty="0"/>
              <a:t> CT</a:t>
            </a:r>
          </a:p>
        </p:txBody>
      </p:sp>
      <p:sp>
        <p:nvSpPr>
          <p:cNvPr id="3" name="Inhaltsplatzhalter 2">
            <a:extLst>
              <a:ext uri="{FF2B5EF4-FFF2-40B4-BE49-F238E27FC236}">
                <a16:creationId xmlns:a16="http://schemas.microsoft.com/office/drawing/2014/main" id="{C63628D7-60E1-A665-73E2-6B2A894DA489}"/>
              </a:ext>
            </a:extLst>
          </p:cNvPr>
          <p:cNvSpPr>
            <a:spLocks noGrp="1"/>
          </p:cNvSpPr>
          <p:nvPr>
            <p:ph idx="1"/>
          </p:nvPr>
        </p:nvSpPr>
        <p:spPr/>
        <p:txBody>
          <a:bodyPr/>
          <a:lstStyle/>
          <a:p>
            <a:r>
              <a:rPr lang="de-DE" dirty="0"/>
              <a:t>Systematisierte Nomenklatur der Medizin (SNOMED) </a:t>
            </a:r>
          </a:p>
          <a:p>
            <a:r>
              <a:rPr lang="de-DE" dirty="0"/>
              <a:t>Ursprünglich eine Nomenklatur aber mittlerweile eine Ontologie</a:t>
            </a:r>
          </a:p>
          <a:p>
            <a:r>
              <a:rPr lang="de-DE" dirty="0"/>
              <a:t>Erste Testversion im Jahre 1974 gefolgt von Veröffentlich in 1979</a:t>
            </a:r>
          </a:p>
          <a:p>
            <a:r>
              <a:rPr lang="de-DE" dirty="0"/>
              <a:t>Seit 1984 in Deutschland</a:t>
            </a:r>
          </a:p>
          <a:p>
            <a:r>
              <a:rPr lang="de-DE" dirty="0"/>
              <a:t>Verweise zu ICD-10 und LOINC </a:t>
            </a:r>
          </a:p>
          <a:p>
            <a:endParaRPr lang="de-DE" dirty="0"/>
          </a:p>
        </p:txBody>
      </p:sp>
    </p:spTree>
    <p:extLst>
      <p:ext uri="{BB962C8B-B14F-4D97-AF65-F5344CB8AC3E}">
        <p14:creationId xmlns:p14="http://schemas.microsoft.com/office/powerpoint/2010/main" val="1210642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Arten von </a:t>
            </a:r>
            <a:r>
              <a:rPr lang="de-DE" dirty="0" err="1"/>
              <a:t>metadaten</a:t>
            </a:r>
            <a:endParaRPr lang="de-DE" dirty="0"/>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a:buFont typeface="Arial" panose="020B0604020202020204" pitchFamily="34" charset="0"/>
              <a:buChar char="•"/>
            </a:pPr>
            <a:r>
              <a:rPr lang="de-DE" dirty="0"/>
              <a:t>Beschreibende Metadaten</a:t>
            </a:r>
          </a:p>
          <a:p>
            <a:pPr marL="742950" lvl="1" indent="-285750">
              <a:buFont typeface="Arial" panose="020B0604020202020204" pitchFamily="34" charset="0"/>
              <a:buChar char="•"/>
            </a:pPr>
            <a:r>
              <a:rPr lang="de-DE" dirty="0"/>
              <a:t>beschreiben eine Ressource für die Zwecke der Entdeckung und der Identifizierung</a:t>
            </a:r>
          </a:p>
          <a:p>
            <a:pPr>
              <a:buFont typeface="Arial" panose="020B0604020202020204" pitchFamily="34" charset="0"/>
              <a:buChar char="•"/>
            </a:pPr>
            <a:r>
              <a:rPr lang="de-DE" dirty="0"/>
              <a:t>Strukturelle Metadaten</a:t>
            </a:r>
          </a:p>
          <a:p>
            <a:pPr marL="742950" lvl="1" indent="-285750">
              <a:buFont typeface="Arial" panose="020B0604020202020204" pitchFamily="34" charset="0"/>
              <a:buChar char="•"/>
            </a:pPr>
            <a:r>
              <a:rPr lang="de-DE" dirty="0"/>
              <a:t>z.B. Datenmodelle und Referenzdaten</a:t>
            </a:r>
          </a:p>
          <a:p>
            <a:pPr>
              <a:buFont typeface="Arial" panose="020B0604020202020204" pitchFamily="34" charset="0"/>
              <a:buChar char="•"/>
            </a:pPr>
            <a:r>
              <a:rPr lang="de-DE" dirty="0"/>
              <a:t>Administrative Metadaten</a:t>
            </a:r>
          </a:p>
          <a:p>
            <a:pPr marL="742950" lvl="1" indent="-285750">
              <a:buFont typeface="Arial" panose="020B0604020202020204" pitchFamily="34" charset="0"/>
              <a:buChar char="•"/>
            </a:pPr>
            <a:r>
              <a:rPr lang="de-DE" dirty="0"/>
              <a:t>bieten Informationen zur Verwaltung einer Ressource</a:t>
            </a:r>
          </a:p>
          <a:p>
            <a:endParaRPr lang="de-DE" dirty="0"/>
          </a:p>
        </p:txBody>
      </p:sp>
    </p:spTree>
    <p:extLst>
      <p:ext uri="{BB962C8B-B14F-4D97-AF65-F5344CB8AC3E}">
        <p14:creationId xmlns:p14="http://schemas.microsoft.com/office/powerpoint/2010/main" val="3630825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A855FB-2368-3E47-A58A-73EC5F570EC9}"/>
              </a:ext>
            </a:extLst>
          </p:cNvPr>
          <p:cNvSpPr>
            <a:spLocks noGrp="1"/>
          </p:cNvSpPr>
          <p:nvPr>
            <p:ph type="title"/>
          </p:nvPr>
        </p:nvSpPr>
        <p:spPr/>
        <p:txBody>
          <a:bodyPr>
            <a:normAutofit/>
          </a:bodyPr>
          <a:lstStyle/>
          <a:p>
            <a:pPr algn="ctr"/>
            <a:r>
              <a:rPr lang="de-DE" b="1" dirty="0"/>
              <a:t>Zusammenfassung</a:t>
            </a:r>
            <a:br>
              <a:rPr lang="de-DE" b="1" dirty="0"/>
            </a:br>
            <a:endParaRPr lang="de-DE" dirty="0"/>
          </a:p>
        </p:txBody>
      </p:sp>
      <p:sp>
        <p:nvSpPr>
          <p:cNvPr id="3" name="Inhaltsplatzhalter 2">
            <a:extLst>
              <a:ext uri="{FF2B5EF4-FFF2-40B4-BE49-F238E27FC236}">
                <a16:creationId xmlns:a16="http://schemas.microsoft.com/office/drawing/2014/main" id="{CB24409D-CB2E-31DE-7FB1-98F410BABE8E}"/>
              </a:ext>
            </a:extLst>
          </p:cNvPr>
          <p:cNvSpPr>
            <a:spLocks noGrp="1"/>
          </p:cNvSpPr>
          <p:nvPr>
            <p:ph idx="1"/>
          </p:nvPr>
        </p:nvSpPr>
        <p:spPr/>
        <p:txBody>
          <a:bodyPr>
            <a:normAutofit fontScale="85000" lnSpcReduction="20000"/>
          </a:bodyPr>
          <a:lstStyle/>
          <a:p>
            <a:r>
              <a:rPr lang="de-DE" dirty="0"/>
              <a:t>Heutzutage können Daten aus dem medizinischen Umfeld standardisiert und sehr präzise definiert werden </a:t>
            </a:r>
          </a:p>
          <a:p>
            <a:r>
              <a:rPr lang="de-DE" dirty="0"/>
              <a:t>Es ist wichtig den semantischen Kontext der Daten so genau wie möglich anzugeben,</a:t>
            </a:r>
          </a:p>
          <a:p>
            <a:pPr lvl="1"/>
            <a:r>
              <a:rPr lang="de-DE" dirty="0"/>
              <a:t>Sonst besteht Freiraum für Interpretationen der Daten </a:t>
            </a:r>
          </a:p>
          <a:p>
            <a:pPr lvl="1"/>
            <a:r>
              <a:rPr lang="de-DE" dirty="0"/>
              <a:t>Verlust des Kontexts </a:t>
            </a:r>
          </a:p>
          <a:p>
            <a:r>
              <a:rPr lang="de-DE" dirty="0"/>
              <a:t>Kodierungssysteme, Ontologien, Klassifizierungslisten und standardisierte Datenbank knüpfen an den Punkt an. </a:t>
            </a:r>
          </a:p>
          <a:p>
            <a:pPr lvl="1"/>
            <a:r>
              <a:rPr lang="de-DE" dirty="0"/>
              <a:t>Ermöglichen es den Kontext der Daten klar zu definieren </a:t>
            </a:r>
          </a:p>
          <a:p>
            <a:pPr lvl="1"/>
            <a:r>
              <a:rPr lang="de-DE" dirty="0"/>
              <a:t>Somit kann auch können maschinell beziehungsweise durch Anwendungen die Daten ausgelesen, interpretiert und ausgewertet werden können.</a:t>
            </a:r>
          </a:p>
        </p:txBody>
      </p:sp>
    </p:spTree>
    <p:extLst>
      <p:ext uri="{BB962C8B-B14F-4D97-AF65-F5344CB8AC3E}">
        <p14:creationId xmlns:p14="http://schemas.microsoft.com/office/powerpoint/2010/main" val="38450372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8D9782-BF14-313D-0AA5-F705B5EC1718}"/>
              </a:ext>
            </a:extLst>
          </p:cNvPr>
          <p:cNvSpPr>
            <a:spLocks noGrp="1"/>
          </p:cNvSpPr>
          <p:nvPr>
            <p:ph type="title"/>
          </p:nvPr>
        </p:nvSpPr>
        <p:spPr/>
        <p:txBody>
          <a:bodyPr/>
          <a:lstStyle/>
          <a:p>
            <a:pPr algn="ctr"/>
            <a:r>
              <a:rPr lang="de-DE" dirty="0" err="1"/>
              <a:t>quiztime</a:t>
            </a:r>
            <a:endParaRPr lang="de-DE" dirty="0"/>
          </a:p>
        </p:txBody>
      </p:sp>
      <p:pic>
        <p:nvPicPr>
          <p:cNvPr id="5" name="Inhaltsplatzhalter 4">
            <a:extLst>
              <a:ext uri="{FF2B5EF4-FFF2-40B4-BE49-F238E27FC236}">
                <a16:creationId xmlns:a16="http://schemas.microsoft.com/office/drawing/2014/main" id="{991A7475-0C86-07C6-5542-46B234857864}"/>
              </a:ext>
            </a:extLst>
          </p:cNvPr>
          <p:cNvPicPr>
            <a:picLocks noGrp="1" noChangeAspect="1"/>
          </p:cNvPicPr>
          <p:nvPr>
            <p:ph idx="1"/>
          </p:nvPr>
        </p:nvPicPr>
        <p:blipFill>
          <a:blip r:embed="rId2"/>
          <a:stretch>
            <a:fillRect/>
          </a:stretch>
        </p:blipFill>
        <p:spPr>
          <a:xfrm>
            <a:off x="2263322" y="2097088"/>
            <a:ext cx="7662179" cy="4065646"/>
          </a:xfrm>
        </p:spPr>
      </p:pic>
    </p:spTree>
    <p:extLst>
      <p:ext uri="{BB962C8B-B14F-4D97-AF65-F5344CB8AC3E}">
        <p14:creationId xmlns:p14="http://schemas.microsoft.com/office/powerpoint/2010/main" val="1554811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OASI Referenzmodell</a:t>
            </a:r>
          </a:p>
        </p:txBody>
      </p:sp>
      <p:pic>
        <p:nvPicPr>
          <p:cNvPr id="5" name="Inhaltsplatzhalter 4">
            <a:extLst>
              <a:ext uri="{FF2B5EF4-FFF2-40B4-BE49-F238E27FC236}">
                <a16:creationId xmlns:a16="http://schemas.microsoft.com/office/drawing/2014/main" id="{B82BA6F8-9EF9-434A-0475-AEA14332CF78}"/>
              </a:ext>
            </a:extLst>
          </p:cNvPr>
          <p:cNvPicPr>
            <a:picLocks noGrp="1" noChangeAspect="1"/>
          </p:cNvPicPr>
          <p:nvPr>
            <p:ph idx="1"/>
          </p:nvPr>
        </p:nvPicPr>
        <p:blipFill>
          <a:blip r:embed="rId2"/>
          <a:stretch>
            <a:fillRect/>
          </a:stretch>
        </p:blipFill>
        <p:spPr>
          <a:xfrm>
            <a:off x="2275840" y="1644576"/>
            <a:ext cx="7640319" cy="5023511"/>
          </a:xfrm>
          <a:noFill/>
        </p:spPr>
      </p:pic>
    </p:spTree>
    <p:extLst>
      <p:ext uri="{BB962C8B-B14F-4D97-AF65-F5344CB8AC3E}">
        <p14:creationId xmlns:p14="http://schemas.microsoft.com/office/powerpoint/2010/main" val="2830275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633D5C-0B94-E789-0384-81269029EFBA}"/>
              </a:ext>
            </a:extLst>
          </p:cNvPr>
          <p:cNvSpPr>
            <a:spLocks noGrp="1"/>
          </p:cNvSpPr>
          <p:nvPr>
            <p:ph type="title"/>
          </p:nvPr>
        </p:nvSpPr>
        <p:spPr>
          <a:xfrm>
            <a:off x="1141413" y="618518"/>
            <a:ext cx="9905998" cy="1478570"/>
          </a:xfrm>
        </p:spPr>
        <p:txBody>
          <a:bodyPr anchor="ctr">
            <a:normAutofit/>
          </a:bodyPr>
          <a:lstStyle/>
          <a:p>
            <a:pPr algn="ctr"/>
            <a:r>
              <a:rPr lang="de-DE" dirty="0"/>
              <a:t>OASI Referenzmodell</a:t>
            </a:r>
          </a:p>
        </p:txBody>
      </p:sp>
      <p:pic>
        <p:nvPicPr>
          <p:cNvPr id="7" name="Inhaltsplatzhalter 6">
            <a:extLst>
              <a:ext uri="{FF2B5EF4-FFF2-40B4-BE49-F238E27FC236}">
                <a16:creationId xmlns:a16="http://schemas.microsoft.com/office/drawing/2014/main" id="{9D5E4191-9E0A-DDB0-0F17-52C81D39F328}"/>
              </a:ext>
            </a:extLst>
          </p:cNvPr>
          <p:cNvPicPr>
            <a:picLocks noGrp="1" noChangeAspect="1"/>
          </p:cNvPicPr>
          <p:nvPr>
            <p:ph idx="1"/>
          </p:nvPr>
        </p:nvPicPr>
        <p:blipFill>
          <a:blip r:embed="rId2"/>
          <a:stretch>
            <a:fillRect/>
          </a:stretch>
        </p:blipFill>
        <p:spPr>
          <a:xfrm>
            <a:off x="331413" y="2333729"/>
            <a:ext cx="11529174" cy="2190542"/>
          </a:xfrm>
          <a:noFill/>
        </p:spPr>
      </p:pic>
    </p:spTree>
    <p:extLst>
      <p:ext uri="{BB962C8B-B14F-4D97-AF65-F5344CB8AC3E}">
        <p14:creationId xmlns:p14="http://schemas.microsoft.com/office/powerpoint/2010/main" val="3306495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7F786E-5F2E-522E-73E9-1B90940038EF}"/>
              </a:ext>
            </a:extLst>
          </p:cNvPr>
          <p:cNvSpPr>
            <a:spLocks noGrp="1"/>
          </p:cNvSpPr>
          <p:nvPr>
            <p:ph type="title"/>
          </p:nvPr>
        </p:nvSpPr>
        <p:spPr/>
        <p:txBody>
          <a:bodyPr/>
          <a:lstStyle/>
          <a:p>
            <a:pPr algn="ctr"/>
            <a:r>
              <a:rPr lang="de-DE" dirty="0"/>
              <a:t>Metadatenstandards</a:t>
            </a:r>
          </a:p>
        </p:txBody>
      </p:sp>
      <p:sp>
        <p:nvSpPr>
          <p:cNvPr id="3" name="Inhaltsplatzhalter 2">
            <a:extLst>
              <a:ext uri="{FF2B5EF4-FFF2-40B4-BE49-F238E27FC236}">
                <a16:creationId xmlns:a16="http://schemas.microsoft.com/office/drawing/2014/main" id="{FC55FEBF-E8A6-A6D5-3708-F2CECB808A68}"/>
              </a:ext>
            </a:extLst>
          </p:cNvPr>
          <p:cNvSpPr>
            <a:spLocks noGrp="1"/>
          </p:cNvSpPr>
          <p:nvPr>
            <p:ph idx="1"/>
          </p:nvPr>
        </p:nvSpPr>
        <p:spPr/>
        <p:txBody>
          <a:bodyPr/>
          <a:lstStyle/>
          <a:p>
            <a:pPr>
              <a:buFont typeface="Arial" panose="020B0604020202020204" pitchFamily="34" charset="0"/>
              <a:buChar char="•"/>
            </a:pPr>
            <a:r>
              <a:rPr lang="de-DE" dirty="0"/>
              <a:t>Interoperable Daten</a:t>
            </a:r>
          </a:p>
          <a:p>
            <a:pPr marL="742950" lvl="1" indent="-285750">
              <a:buFont typeface="Arial" panose="020B0604020202020204" pitchFamily="34" charset="0"/>
              <a:buChar char="•"/>
            </a:pPr>
            <a:r>
              <a:rPr lang="de-DE" dirty="0"/>
              <a:t>Daten aus unterschiedlichen Quellen</a:t>
            </a:r>
          </a:p>
          <a:p>
            <a:pPr marL="742950" lvl="1" indent="-285750">
              <a:buFont typeface="Arial" panose="020B0604020202020204" pitchFamily="34" charset="0"/>
              <a:buChar char="•"/>
            </a:pPr>
            <a:r>
              <a:rPr lang="de-DE" dirty="0"/>
              <a:t>ermöglichen gemeinsames Arbeiten</a:t>
            </a:r>
          </a:p>
          <a:p>
            <a:pPr>
              <a:buFont typeface="Arial" panose="020B0604020202020204" pitchFamily="34" charset="0"/>
              <a:buChar char="•"/>
            </a:pPr>
            <a:r>
              <a:rPr lang="de-DE" dirty="0"/>
              <a:t>Standards für interoperable Daten</a:t>
            </a:r>
          </a:p>
          <a:p>
            <a:pPr marL="742950" lvl="1" indent="-285750">
              <a:buFont typeface="Arial" panose="020B0604020202020204" pitchFamily="34" charset="0"/>
              <a:buChar char="•"/>
            </a:pPr>
            <a:r>
              <a:rPr lang="de-DE" dirty="0"/>
              <a:t>Sicherstellen der Nutzbarkeit </a:t>
            </a:r>
          </a:p>
          <a:p>
            <a:endParaRPr lang="de-DE" dirty="0"/>
          </a:p>
        </p:txBody>
      </p:sp>
    </p:spTree>
    <p:extLst>
      <p:ext uri="{BB962C8B-B14F-4D97-AF65-F5344CB8AC3E}">
        <p14:creationId xmlns:p14="http://schemas.microsoft.com/office/powerpoint/2010/main" val="14824894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reis">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39_TF45165253" id="{9A989793-C79D-4DDE-803B-FB02064012DF}" vid="{1D396892-DA5D-41F2-A868-19F220469082}"/>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Design „Schaltkreis“</Template>
  <TotalTime>0</TotalTime>
  <Words>2715</Words>
  <Application>Microsoft Office PowerPoint</Application>
  <PresentationFormat>Breitbild</PresentationFormat>
  <Paragraphs>346</Paragraphs>
  <Slides>61</Slides>
  <Notes>2</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61</vt:i4>
      </vt:variant>
    </vt:vector>
  </HeadingPairs>
  <TitlesOfParts>
    <vt:vector size="65" baseType="lpstr">
      <vt:lpstr>Arial</vt:lpstr>
      <vt:lpstr>Calibri</vt:lpstr>
      <vt:lpstr>Tw Cen MT</vt:lpstr>
      <vt:lpstr>Kreis</vt:lpstr>
      <vt:lpstr>Metadaten</vt:lpstr>
      <vt:lpstr>PowerPoint-Präsentation</vt:lpstr>
      <vt:lpstr>Metadaten</vt:lpstr>
      <vt:lpstr>Aufgabe 1:  Metadatenbeispiel aus der analogen Welt</vt:lpstr>
      <vt:lpstr>Lösung Aufgabe 1:  Metadatenbeispiel aus der analogen Welt</vt:lpstr>
      <vt:lpstr>Arten von metadaten</vt:lpstr>
      <vt:lpstr>OASI Referenzmodell</vt:lpstr>
      <vt:lpstr>OASI Referenzmodell</vt:lpstr>
      <vt:lpstr>Metadatenstandards</vt:lpstr>
      <vt:lpstr>Beispiel für einen metadatenstandard: DOI</vt:lpstr>
      <vt:lpstr>Beispiel für einen metadatenstandard: DOI</vt:lpstr>
      <vt:lpstr>Metadatenschema</vt:lpstr>
      <vt:lpstr>Metadatenschema Dokumentation</vt:lpstr>
      <vt:lpstr>PowerPoint-Präsentation</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2:  erste explorative analyse des datensatzes</vt:lpstr>
      <vt:lpstr>Aufgabe 3:  metadatenschema ausfüllen</vt:lpstr>
      <vt:lpstr>Strukturelle Daten und metadaten</vt:lpstr>
      <vt:lpstr>Sturcture Information, definiton by Open Archival Information System:</vt:lpstr>
      <vt:lpstr>Sturcture Information, definiton by Open Archival Information System:</vt:lpstr>
      <vt:lpstr>Data exploration</vt:lpstr>
      <vt:lpstr>Data exploration</vt:lpstr>
      <vt:lpstr>Was bedeuten diese daten?</vt:lpstr>
      <vt:lpstr>PowerPoint-Präsentation</vt:lpstr>
      <vt:lpstr>metadatenschema</vt:lpstr>
      <vt:lpstr>Dublin Core</vt:lpstr>
      <vt:lpstr>Einteilung in 15 core elements here:</vt:lpstr>
      <vt:lpstr>Dublin Core</vt:lpstr>
      <vt:lpstr>Dublin Core</vt:lpstr>
      <vt:lpstr>Dublin Core</vt:lpstr>
      <vt:lpstr>Dublin Core</vt:lpstr>
      <vt:lpstr>Dublin Core</vt:lpstr>
      <vt:lpstr>Aufgabe 4</vt:lpstr>
      <vt:lpstr>Xml-scheme</vt:lpstr>
      <vt:lpstr>Simple dublin core</vt:lpstr>
      <vt:lpstr>Qualified dublin core</vt:lpstr>
      <vt:lpstr>Qualified dublin core</vt:lpstr>
      <vt:lpstr>Semantische daten</vt:lpstr>
      <vt:lpstr>Semantische daten</vt:lpstr>
      <vt:lpstr>Semantische daten</vt:lpstr>
      <vt:lpstr>Semantische daten</vt:lpstr>
      <vt:lpstr>Aufgabe 1 </vt:lpstr>
      <vt:lpstr>Aufgabe 2</vt:lpstr>
      <vt:lpstr>Kodierungssysteme </vt:lpstr>
      <vt:lpstr>Aufgabe </vt:lpstr>
      <vt:lpstr>loinc </vt:lpstr>
      <vt:lpstr>Aufgabe: </vt:lpstr>
      <vt:lpstr>ICD-10  </vt:lpstr>
      <vt:lpstr>Aufgabe </vt:lpstr>
      <vt:lpstr>Ontologie </vt:lpstr>
      <vt:lpstr>Snomed CT</vt:lpstr>
      <vt:lpstr>Zusammenfassung </vt:lpstr>
      <vt:lpstr>quiztime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Lorem Ipsum</dc:title>
  <dc:creator>Nina Dreher</dc:creator>
  <cp:lastModifiedBy>Shayan Mohajerani</cp:lastModifiedBy>
  <cp:revision>13</cp:revision>
  <dcterms:created xsi:type="dcterms:W3CDTF">2022-05-16T18:09:46Z</dcterms:created>
  <dcterms:modified xsi:type="dcterms:W3CDTF">2022-05-18T14:16:44Z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